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9" r:id="rId1"/>
    <p:sldMasterId id="2147483879" r:id="rId2"/>
  </p:sldMasterIdLst>
  <p:notesMasterIdLst>
    <p:notesMasterId r:id="rId4"/>
  </p:notesMasterIdLst>
  <p:sldIdLst>
    <p:sldId id="574" r:id="rId3"/>
  </p:sldIdLst>
  <p:sldSz cx="9906000" cy="6858000" type="A4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C00"/>
    <a:srgbClr val="663300"/>
    <a:srgbClr val="FFFFD7"/>
    <a:srgbClr val="FFFFCC"/>
    <a:srgbClr val="4D4D4D"/>
    <a:srgbClr val="FDFDE1"/>
    <a:srgbClr val="877F61"/>
    <a:srgbClr val="660066"/>
    <a:srgbClr val="7A7358"/>
    <a:srgbClr val="FFFF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67" autoAdjust="0"/>
    <p:restoredTop sz="94976" autoAdjust="0"/>
  </p:normalViewPr>
  <p:slideViewPr>
    <p:cSldViewPr snapToGrid="0">
      <p:cViewPr varScale="1">
        <p:scale>
          <a:sx n="86" d="100"/>
          <a:sy n="86" d="100"/>
        </p:scale>
        <p:origin x="744" y="2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-203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47434751924616"/>
          <c:y val="3.1622935076094989E-2"/>
          <c:w val="0.82119237254035382"/>
          <c:h val="0.8843889494233230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Yen/Dollar</c:v>
                </c:pt>
              </c:strCache>
            </c:strRef>
          </c:tx>
          <c:spPr>
            <a:ln w="4445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strRef>
              <c:f>Sheet1!$B$1:$BE$1</c:f>
              <c:strCache>
                <c:ptCount val="56"/>
                <c:pt idx="0">
                  <c:v>1 Jun 24</c:v>
                </c:pt>
                <c:pt idx="1">
                  <c:v>1 Jun 24</c:v>
                </c:pt>
                <c:pt idx="2">
                  <c:v>04 Jun 24</c:v>
                </c:pt>
                <c:pt idx="3">
                  <c:v>05 Jun 24</c:v>
                </c:pt>
                <c:pt idx="4">
                  <c:v>06 Jun 24</c:v>
                </c:pt>
                <c:pt idx="5">
                  <c:v>07 Jun 24</c:v>
                </c:pt>
                <c:pt idx="6">
                  <c:v>10 Jun 24</c:v>
                </c:pt>
                <c:pt idx="7">
                  <c:v>11 Jun 24</c:v>
                </c:pt>
                <c:pt idx="8">
                  <c:v>12 Jun 24</c:v>
                </c:pt>
                <c:pt idx="9">
                  <c:v>13 Jun 24</c:v>
                </c:pt>
                <c:pt idx="10">
                  <c:v>14 Jun 24</c:v>
                </c:pt>
                <c:pt idx="11">
                  <c:v>17 Jun 24</c:v>
                </c:pt>
                <c:pt idx="12">
                  <c:v>18 Jun 24</c:v>
                </c:pt>
                <c:pt idx="13">
                  <c:v>19 Jun 24</c:v>
                </c:pt>
                <c:pt idx="14">
                  <c:v>20 Jun 24</c:v>
                </c:pt>
                <c:pt idx="15">
                  <c:v>21 Jun 24</c:v>
                </c:pt>
                <c:pt idx="16">
                  <c:v>24 Jun 24</c:v>
                </c:pt>
                <c:pt idx="17">
                  <c:v>25 Jun 24</c:v>
                </c:pt>
                <c:pt idx="18">
                  <c:v>26 Jun 24</c:v>
                </c:pt>
                <c:pt idx="19">
                  <c:v>27 Jun 24</c:v>
                </c:pt>
                <c:pt idx="20">
                  <c:v>28 Jun 24</c:v>
                </c:pt>
                <c:pt idx="21">
                  <c:v>01 Jul 24</c:v>
                </c:pt>
                <c:pt idx="22">
                  <c:v>1 Jul 24</c:v>
                </c:pt>
                <c:pt idx="23">
                  <c:v>03 Jul 24</c:v>
                </c:pt>
                <c:pt idx="24">
                  <c:v>04 Jul 24</c:v>
                </c:pt>
                <c:pt idx="25">
                  <c:v>05 Jul 24</c:v>
                </c:pt>
                <c:pt idx="26">
                  <c:v>08 Jul 24</c:v>
                </c:pt>
                <c:pt idx="27">
                  <c:v>09 Jul 24</c:v>
                </c:pt>
                <c:pt idx="28">
                  <c:v>10 Jul 24</c:v>
                </c:pt>
                <c:pt idx="29">
                  <c:v>11 Jul 24</c:v>
                </c:pt>
                <c:pt idx="30">
                  <c:v>12 Jul 24</c:v>
                </c:pt>
                <c:pt idx="31">
                  <c:v>15 Jul 24</c:v>
                </c:pt>
                <c:pt idx="32">
                  <c:v>16 Jul 24</c:v>
                </c:pt>
                <c:pt idx="33">
                  <c:v>17 Jul 24</c:v>
                </c:pt>
                <c:pt idx="34">
                  <c:v>18 Jul 24</c:v>
                </c:pt>
                <c:pt idx="35">
                  <c:v>19 Jul 24</c:v>
                </c:pt>
                <c:pt idx="36">
                  <c:v>22 Jul 24</c:v>
                </c:pt>
                <c:pt idx="37">
                  <c:v>23 Jul 24</c:v>
                </c:pt>
                <c:pt idx="38">
                  <c:v>24 Jul 24</c:v>
                </c:pt>
                <c:pt idx="39">
                  <c:v>25 Jul 24</c:v>
                </c:pt>
                <c:pt idx="40">
                  <c:v>26 Jul 24</c:v>
                </c:pt>
                <c:pt idx="41">
                  <c:v>29 Jul 24</c:v>
                </c:pt>
                <c:pt idx="42">
                  <c:v>30 Jul 24</c:v>
                </c:pt>
                <c:pt idx="43">
                  <c:v>31 Jul 24</c:v>
                </c:pt>
                <c:pt idx="44">
                  <c:v>1 Aug 24</c:v>
                </c:pt>
                <c:pt idx="45">
                  <c:v>02 Aug 24</c:v>
                </c:pt>
                <c:pt idx="46">
                  <c:v>05 Aug 24</c:v>
                </c:pt>
                <c:pt idx="47">
                  <c:v>06 Aug 24</c:v>
                </c:pt>
                <c:pt idx="48">
                  <c:v>07 Aug 24</c:v>
                </c:pt>
                <c:pt idx="49">
                  <c:v>08 Aug 24</c:v>
                </c:pt>
                <c:pt idx="50">
                  <c:v>09 Aug 24</c:v>
                </c:pt>
                <c:pt idx="51">
                  <c:v>12 Aug 24</c:v>
                </c:pt>
                <c:pt idx="52">
                  <c:v>13 Aug 24</c:v>
                </c:pt>
                <c:pt idx="53">
                  <c:v>14 Aug 24</c:v>
                </c:pt>
                <c:pt idx="54">
                  <c:v>15 Aug 24</c:v>
                </c:pt>
                <c:pt idx="55">
                  <c:v>16 Aug 24</c:v>
                </c:pt>
              </c:strCache>
            </c:strRef>
          </c:cat>
          <c:val>
            <c:numRef>
              <c:f>Sheet1!$B$2:$BE$2</c:f>
              <c:numCache>
                <c:formatCode>General</c:formatCode>
                <c:ptCount val="56"/>
                <c:pt idx="0">
                  <c:v>156.20500000000001</c:v>
                </c:pt>
                <c:pt idx="1">
                  <c:v>156.20500000000001</c:v>
                </c:pt>
                <c:pt idx="2">
                  <c:v>154.89500000000001</c:v>
                </c:pt>
                <c:pt idx="3">
                  <c:v>156.315</c:v>
                </c:pt>
                <c:pt idx="4">
                  <c:v>156.02500000000001</c:v>
                </c:pt>
                <c:pt idx="5">
                  <c:v>156.875</c:v>
                </c:pt>
                <c:pt idx="6">
                  <c:v>156.905</c:v>
                </c:pt>
                <c:pt idx="7">
                  <c:v>157.315</c:v>
                </c:pt>
                <c:pt idx="8">
                  <c:v>155.785</c:v>
                </c:pt>
                <c:pt idx="9">
                  <c:v>156.94499999999999</c:v>
                </c:pt>
                <c:pt idx="10">
                  <c:v>157.38499999999999</c:v>
                </c:pt>
                <c:pt idx="11">
                  <c:v>157.85499999999999</c:v>
                </c:pt>
                <c:pt idx="12">
                  <c:v>157.97499999999999</c:v>
                </c:pt>
                <c:pt idx="13">
                  <c:v>157.91499999999999</c:v>
                </c:pt>
                <c:pt idx="14">
                  <c:v>158.72499999999999</c:v>
                </c:pt>
                <c:pt idx="15">
                  <c:v>159.57499999999999</c:v>
                </c:pt>
                <c:pt idx="16">
                  <c:v>159.72499999999999</c:v>
                </c:pt>
                <c:pt idx="17">
                  <c:v>159.69499999999999</c:v>
                </c:pt>
                <c:pt idx="18">
                  <c:v>160.625</c:v>
                </c:pt>
                <c:pt idx="19">
                  <c:v>160.595</c:v>
                </c:pt>
                <c:pt idx="20">
                  <c:v>160.83500000000001</c:v>
                </c:pt>
                <c:pt idx="21">
                  <c:v>161.655</c:v>
                </c:pt>
                <c:pt idx="22">
                  <c:v>161.44499999999999</c:v>
                </c:pt>
                <c:pt idx="23">
                  <c:v>161.33500000000001</c:v>
                </c:pt>
                <c:pt idx="24">
                  <c:v>161.065</c:v>
                </c:pt>
                <c:pt idx="25">
                  <c:v>160.965</c:v>
                </c:pt>
                <c:pt idx="26">
                  <c:v>160.61500000000001</c:v>
                </c:pt>
                <c:pt idx="27">
                  <c:v>161.36500000000001</c:v>
                </c:pt>
                <c:pt idx="28">
                  <c:v>161.66499999999999</c:v>
                </c:pt>
                <c:pt idx="29">
                  <c:v>158.55500000000001</c:v>
                </c:pt>
                <c:pt idx="30">
                  <c:v>157.715</c:v>
                </c:pt>
                <c:pt idx="31">
                  <c:v>157.86500000000001</c:v>
                </c:pt>
                <c:pt idx="32">
                  <c:v>158.595</c:v>
                </c:pt>
                <c:pt idx="33">
                  <c:v>156.505</c:v>
                </c:pt>
                <c:pt idx="34">
                  <c:v>156.755</c:v>
                </c:pt>
                <c:pt idx="35">
                  <c:v>157.345</c:v>
                </c:pt>
                <c:pt idx="36">
                  <c:v>156.875</c:v>
                </c:pt>
                <c:pt idx="37">
                  <c:v>155.98500000000001</c:v>
                </c:pt>
                <c:pt idx="38">
                  <c:v>153.27500000000001</c:v>
                </c:pt>
                <c:pt idx="39">
                  <c:v>153.64500000000001</c:v>
                </c:pt>
                <c:pt idx="40">
                  <c:v>153.505</c:v>
                </c:pt>
                <c:pt idx="41">
                  <c:v>154.04499999999999</c:v>
                </c:pt>
                <c:pt idx="42">
                  <c:v>154.60499999999999</c:v>
                </c:pt>
                <c:pt idx="43" formatCode="0.00">
                  <c:v>150.44</c:v>
                </c:pt>
                <c:pt idx="44">
                  <c:v>150.05500000000001</c:v>
                </c:pt>
                <c:pt idx="45">
                  <c:v>146.685</c:v>
                </c:pt>
                <c:pt idx="46">
                  <c:v>142.655</c:v>
                </c:pt>
                <c:pt idx="47">
                  <c:v>144.505</c:v>
                </c:pt>
                <c:pt idx="48">
                  <c:v>147.285</c:v>
                </c:pt>
                <c:pt idx="49">
                  <c:v>147.29499999999999</c:v>
                </c:pt>
                <c:pt idx="50">
                  <c:v>146.54499999999999</c:v>
                </c:pt>
                <c:pt idx="51">
                  <c:v>147.875</c:v>
                </c:pt>
                <c:pt idx="52">
                  <c:v>146.995</c:v>
                </c:pt>
                <c:pt idx="53">
                  <c:v>146.76499999999999</c:v>
                </c:pt>
                <c:pt idx="54">
                  <c:v>149.035</c:v>
                </c:pt>
                <c:pt idx="55">
                  <c:v>148.005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CE8-4897-895A-FECA9D579A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0122512"/>
        <c:axId val="1"/>
      </c:lineChart>
      <c:dateAx>
        <c:axId val="250122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222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At val="-0.5"/>
        <c:auto val="0"/>
        <c:lblOffset val="100"/>
        <c:baseTimeUnit val="days"/>
        <c:majorUnit val="22"/>
        <c:minorUnit val="22"/>
      </c:dateAx>
      <c:valAx>
        <c:axId val="1"/>
        <c:scaling>
          <c:orientation val="minMax"/>
          <c:max val="165"/>
          <c:min val="140"/>
        </c:scaling>
        <c:delete val="0"/>
        <c:axPos val="l"/>
        <c:majorGridlines>
          <c:spPr>
            <a:ln w="6350">
              <a:solidFill>
                <a:schemeClr val="tx1">
                  <a:lumMod val="75000"/>
                  <a:lumOff val="25000"/>
                </a:schemeClr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2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2200" dirty="0"/>
                  <a:t>¥ / $</a:t>
                </a:r>
              </a:p>
            </c:rich>
          </c:tx>
          <c:layout>
            <c:manualLayout>
              <c:xMode val="edge"/>
              <c:yMode val="edge"/>
              <c:x val="1.2238036317581637E-3"/>
              <c:y val="0.43214326822286286"/>
            </c:manualLayout>
          </c:layout>
          <c:overlay val="0"/>
          <c:spPr>
            <a:noFill/>
            <a:ln w="30826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222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50122512"/>
        <c:crosses val="autoZero"/>
        <c:crossBetween val="midCat"/>
      </c:valAx>
      <c:spPr>
        <a:solidFill>
          <a:schemeClr val="bg1"/>
        </a:solidFill>
        <a:ln w="3082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18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1F9702A-1E58-4620-B149-1D098908236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6F46DBD-D38C-4E4C-8F33-958E9E7D29C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9D69D246-50B5-4D89-9361-D3F9C051CB2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630BF6E3-CF9C-41EC-BD95-B3EF8F9DB0F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0"/>
            <a:r>
              <a:rPr lang="en-GB" altLang="en-US"/>
              <a:t>Second level</a:t>
            </a:r>
          </a:p>
          <a:p>
            <a:pPr lvl="0"/>
            <a:r>
              <a:rPr lang="en-GB" altLang="en-US"/>
              <a:t>Third level</a:t>
            </a:r>
          </a:p>
          <a:p>
            <a:pPr lvl="0"/>
            <a:r>
              <a:rPr lang="en-GB" altLang="en-US"/>
              <a:t>Fourth level</a:t>
            </a:r>
          </a:p>
          <a:p>
            <a:pPr lvl="0"/>
            <a:r>
              <a:rPr lang="en-GB" altLang="en-US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E23CAD92-70B4-4A19-9199-719F92A27F7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B315FABC-41C1-48C4-B4F3-88C0693A8D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1D5846-0493-4B99-9887-C1B8A468CA6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015179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>
            <a:extLst>
              <a:ext uri="{FF2B5EF4-FFF2-40B4-BE49-F238E27FC236}">
                <a16:creationId xmlns:a16="http://schemas.microsoft.com/office/drawing/2014/main" id="{E5330F96-5DFD-41A2-9197-277F7100B6A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85288"/>
            <a:ext cx="29718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4FFA0AF8-39C3-4FD7-A0EC-B5FEC9815795}" type="slidenum">
              <a:rPr lang="en-GB" altLang="en-US" sz="1200" b="0"/>
              <a:pPr algn="r"/>
              <a:t>1</a:t>
            </a:fld>
            <a:endParaRPr lang="en-GB" altLang="en-US" sz="1200" b="0"/>
          </a:p>
        </p:txBody>
      </p:sp>
      <p:sp>
        <p:nvSpPr>
          <p:cNvPr id="122883" name="Rectangle 2050">
            <a:extLst>
              <a:ext uri="{FF2B5EF4-FFF2-40B4-BE49-F238E27FC236}">
                <a16:creationId xmlns:a16="http://schemas.microsoft.com/office/drawing/2014/main" id="{FA0DE202-46F0-4A20-9C28-A77587E4E9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733425"/>
            <a:ext cx="5295900" cy="3665538"/>
          </a:xfrm>
          <a:ln/>
        </p:spPr>
      </p:sp>
      <p:sp>
        <p:nvSpPr>
          <p:cNvPr id="122884" name="Rectangle 2051">
            <a:extLst>
              <a:ext uri="{FF2B5EF4-FFF2-40B4-BE49-F238E27FC236}">
                <a16:creationId xmlns:a16="http://schemas.microsoft.com/office/drawing/2014/main" id="{53C7F6C0-1947-48CC-8FBC-BEEF2CDBA6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643438"/>
            <a:ext cx="5029200" cy="4397375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4">
            <a:extLst>
              <a:ext uri="{FF2B5EF4-FFF2-40B4-BE49-F238E27FC236}">
                <a16:creationId xmlns:a16="http://schemas.microsoft.com/office/drawing/2014/main" id="{54B27A16-6A49-4FF4-A2C6-9B0C9B348F6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386515"/>
            <a:ext cx="9906000" cy="5006348"/>
          </a:xfrm>
          <a:prstGeom prst="rect">
            <a:avLst/>
          </a:prstGeom>
          <a:solidFill>
            <a:srgbClr val="EEEC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D0FEDEC1-8D10-48C5-96FF-84446C228B9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2"/>
            <a:ext cx="9906000" cy="1177631"/>
          </a:xfrm>
          <a:prstGeom prst="rect">
            <a:avLst/>
          </a:prstGeom>
          <a:solidFill>
            <a:srgbClr val="E2E0C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C04839-5087-4216-8E2F-495D007366C5}"/>
              </a:ext>
            </a:extLst>
          </p:cNvPr>
          <p:cNvSpPr>
            <a:spLocks noChangeArrowheads="1"/>
          </p:cNvSpPr>
          <p:nvPr userDrawn="1"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7D53D31-06D5-4BDB-8836-0F24F26E8E02}"/>
              </a:ext>
            </a:extLst>
          </p:cNvPr>
          <p:cNvSpPr>
            <a:spLocks noChangeArrowheads="1"/>
          </p:cNvSpPr>
          <p:nvPr userDrawn="1"/>
        </p:nvSpPr>
        <p:spPr bwMode="white">
          <a:xfrm>
            <a:off x="0" y="1185571"/>
            <a:ext cx="9906000" cy="17554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/>
          </a:p>
        </p:txBody>
      </p:sp>
      <p:sp>
        <p:nvSpPr>
          <p:cNvPr id="10" name="Line 24">
            <a:extLst>
              <a:ext uri="{FF2B5EF4-FFF2-40B4-BE49-F238E27FC236}">
                <a16:creationId xmlns:a16="http://schemas.microsoft.com/office/drawing/2014/main" id="{05D27BC1-CCC2-456A-897D-DD330A508D3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67603" y="1185572"/>
            <a:ext cx="9563761" cy="0"/>
          </a:xfrm>
          <a:prstGeom prst="line">
            <a:avLst/>
          </a:prstGeom>
          <a:noFill/>
          <a:ln w="9525">
            <a:solidFill>
              <a:srgbClr val="66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 sz="2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15B9FB-716C-4EE6-9B51-836C17DC9686}"/>
              </a:ext>
            </a:extLst>
          </p:cNvPr>
          <p:cNvSpPr>
            <a:spLocks noChangeArrowheads="1"/>
          </p:cNvSpPr>
          <p:nvPr userDrawn="1"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EF9EAD-49D3-49FA-8681-57CB74ACC0DE}"/>
              </a:ext>
            </a:extLst>
          </p:cNvPr>
          <p:cNvSpPr>
            <a:spLocks noChangeArrowheads="1"/>
          </p:cNvSpPr>
          <p:nvPr userDrawn="1"/>
        </p:nvSpPr>
        <p:spPr bwMode="white">
          <a:xfrm>
            <a:off x="974090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D6F40F8-2A29-4656-AEEF-CE66D6E0A25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1661" y="6388102"/>
            <a:ext cx="9568921" cy="309563"/>
          </a:xfrm>
          <a:prstGeom prst="rect">
            <a:avLst/>
          </a:prstGeom>
          <a:solidFill>
            <a:srgbClr val="82B7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9080D4-3EA8-4AA3-9E73-37D10AF5BEB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5100" y="155575"/>
            <a:ext cx="9568921" cy="6546850"/>
          </a:xfrm>
          <a:prstGeom prst="rect">
            <a:avLst/>
          </a:prstGeom>
          <a:noFill/>
          <a:ln w="15875" algn="ctr">
            <a:solidFill>
              <a:srgbClr val="66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400" dirty="0"/>
          </a:p>
        </p:txBody>
      </p:sp>
      <p:sp>
        <p:nvSpPr>
          <p:cNvPr id="15" name="Straight Connector 14">
            <a:extLst>
              <a:ext uri="{FF2B5EF4-FFF2-40B4-BE49-F238E27FC236}">
                <a16:creationId xmlns:a16="http://schemas.microsoft.com/office/drawing/2014/main" id="{274579AD-7DF1-404E-AA72-3334C5CD18D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65100" y="1276350"/>
            <a:ext cx="9568921" cy="0"/>
          </a:xfrm>
          <a:prstGeom prst="line">
            <a:avLst/>
          </a:prstGeom>
          <a:noFill/>
          <a:ln w="9525" algn="ctr">
            <a:solidFill>
              <a:srgbClr val="CC99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18" name="Rectangle 33">
            <a:extLst>
              <a:ext uri="{FF2B5EF4-FFF2-40B4-BE49-F238E27FC236}">
                <a16:creationId xmlns:a16="http://schemas.microsoft.com/office/drawing/2014/main" id="{7ADABBD4-81FC-4E8B-AF89-8E95D1D3EEE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2"/>
            <a:ext cx="9906000" cy="138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761" y="180977"/>
            <a:ext cx="9245600" cy="79057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6E853F"/>
                </a:solidFill>
                <a:effectLst>
                  <a:outerShdw blurRad="254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26898" y="1527048"/>
            <a:ext cx="9212580" cy="45720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000">
                <a:solidFill>
                  <a:srgbClr val="321F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Line 20">
            <a:extLst>
              <a:ext uri="{FF2B5EF4-FFF2-40B4-BE49-F238E27FC236}">
                <a16:creationId xmlns:a16="http://schemas.microsoft.com/office/drawing/2014/main" id="{A192817B-BE54-4539-AE8C-3B9D05066E0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65100" y="1369053"/>
            <a:ext cx="9563762" cy="0"/>
          </a:xfrm>
          <a:prstGeom prst="line">
            <a:avLst/>
          </a:prstGeom>
          <a:noFill/>
          <a:ln w="9525">
            <a:solidFill>
              <a:srgbClr val="66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 sz="24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1A75F71-CE31-4A78-886D-F08AE97DC1C3}"/>
              </a:ext>
            </a:extLst>
          </p:cNvPr>
          <p:cNvSpPr/>
          <p:nvPr userDrawn="1"/>
        </p:nvSpPr>
        <p:spPr>
          <a:xfrm>
            <a:off x="4735273" y="1015343"/>
            <a:ext cx="414815" cy="509485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7FECBDD-2A13-4944-8A60-DDC15787FFB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775260" y="1060960"/>
            <a:ext cx="335617" cy="416069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rgbClr val="CB9C4F"/>
            </a:solidFill>
            <a:round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lt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1446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9994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6574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1433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2497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0553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3557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909" r:id="rId2"/>
    <p:sldLayoutId id="2147483924" r:id="rId3"/>
    <p:sldLayoutId id="2147483927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800" kern="1200">
          <a:solidFill>
            <a:srgbClr val="577C32"/>
          </a:solidFill>
          <a:effectLst>
            <a:outerShdw blurRad="254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4F81BD"/>
        </a:buClr>
        <a:buSzPct val="85000"/>
        <a:buFont typeface="Wingdings 2" panose="05020102010507070707" pitchFamily="18" charset="2"/>
        <a:buChar char="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rgbClr val="C0504D"/>
        </a:buClr>
        <a:buSzPct val="70000"/>
        <a:buFont typeface="Wingdings" panose="05000000000000000000" pitchFamily="2" charset="2"/>
        <a:buChar char="¡"/>
        <a:defRPr sz="2500" kern="1200">
          <a:solidFill>
            <a:srgbClr val="114178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699E00"/>
        </a:buClr>
        <a:buSzPct val="75000"/>
        <a:buFont typeface="Wingdings 2" panose="05020102010507070707" pitchFamily="18" charset="2"/>
        <a:buChar char="÷"/>
        <a:defRPr sz="2200" kern="1200">
          <a:solidFill>
            <a:srgbClr val="2C3846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70000"/>
        <a:buFont typeface="Wingdings" panose="05000000000000000000" pitchFamily="2" charset="2"/>
        <a:buChar char=""/>
        <a:defRPr sz="1900" kern="1200">
          <a:solidFill>
            <a:srgbClr val="384D64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4BACC6"/>
        </a:buClr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6E3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3" name="Text Placeholder 12">
            <a:extLst>
              <a:ext uri="{FF2B5EF4-FFF2-40B4-BE49-F238E27FC236}">
                <a16:creationId xmlns:a16="http://schemas.microsoft.com/office/drawing/2014/main" id="{DEF7B433-A0C6-4575-9ED2-6CC76F9E989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26761" y="1524000"/>
            <a:ext cx="9245600" cy="486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80" name="Title Placeholder 21">
            <a:extLst>
              <a:ext uri="{FF2B5EF4-FFF2-40B4-BE49-F238E27FC236}">
                <a16:creationId xmlns:a16="http://schemas.microsoft.com/office/drawing/2014/main" id="{6C2BBF53-5102-4DBD-9058-695BA5EB88F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26761" y="180977"/>
            <a:ext cx="9245600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33510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800" kern="12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4F81BD"/>
        </a:buClr>
        <a:buSzPct val="85000"/>
        <a:buFont typeface="Wingdings 2" panose="05020102010507070707" pitchFamily="18" charset="2"/>
        <a:buChar char="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1" fontAlgn="base" hangingPunct="1">
        <a:spcBef>
          <a:spcPct val="20000"/>
        </a:spcBef>
        <a:spcAft>
          <a:spcPct val="0"/>
        </a:spcAft>
        <a:buClr>
          <a:srgbClr val="C0504D"/>
        </a:buClr>
        <a:buSzPct val="70000"/>
        <a:buFont typeface="Wingdings" panose="05000000000000000000" pitchFamily="2" charset="2"/>
        <a:buChar char="¡"/>
        <a:defRPr sz="2500" kern="1200">
          <a:solidFill>
            <a:srgbClr val="114178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ct val="20000"/>
        </a:spcBef>
        <a:spcAft>
          <a:spcPct val="0"/>
        </a:spcAft>
        <a:buClr>
          <a:srgbClr val="699E00"/>
        </a:buClr>
        <a:buSzPct val="75000"/>
        <a:buFont typeface="Wingdings 2" panose="05020102010507070707" pitchFamily="18" charset="2"/>
        <a:buChar char="÷"/>
        <a:defRPr sz="2200" kern="1200">
          <a:solidFill>
            <a:srgbClr val="2C3846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ct val="20000"/>
        </a:spcBef>
        <a:spcAft>
          <a:spcPct val="0"/>
        </a:spcAft>
        <a:buClr>
          <a:srgbClr val="8064A2"/>
        </a:buClr>
        <a:buSzPct val="70000"/>
        <a:buFont typeface="Wingdings" panose="05000000000000000000" pitchFamily="2" charset="2"/>
        <a:buChar char=""/>
        <a:defRPr sz="1900" kern="1200">
          <a:solidFill>
            <a:srgbClr val="384D64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ct val="20000"/>
        </a:spcBef>
        <a:spcAft>
          <a:spcPct val="0"/>
        </a:spcAft>
        <a:buClr>
          <a:srgbClr val="4BACC6"/>
        </a:buClr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026">
            <a:extLst>
              <a:ext uri="{FF2B5EF4-FFF2-40B4-BE49-F238E27FC236}">
                <a16:creationId xmlns:a16="http://schemas.microsoft.com/office/drawing/2014/main" id="{6C50D7AF-C47B-43B3-B92D-E3E35F8BE8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5274227"/>
              </p:ext>
            </p:extLst>
          </p:nvPr>
        </p:nvGraphicFramePr>
        <p:xfrm>
          <a:off x="1" y="1"/>
          <a:ext cx="9905998" cy="5690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ext Box 4">
            <a:extLst>
              <a:ext uri="{FF2B5EF4-FFF2-40B4-BE49-F238E27FC236}">
                <a16:creationId xmlns:a16="http://schemas.microsoft.com/office/drawing/2014/main" id="{61678C4E-EB5A-48CF-80B6-D54A03C51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356" y="5761718"/>
            <a:ext cx="9133643" cy="56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660033"/>
              </a:buClr>
              <a:buSzPct val="70000"/>
              <a:buFont typeface="Monotype Sorts" pitchFamily="2" charset="2"/>
              <a:buChar char="n"/>
              <a:defRPr sz="3000" b="1">
                <a:solidFill>
                  <a:srgbClr val="006A5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3BB0"/>
              </a:buClr>
              <a:buSzPct val="75000"/>
              <a:buFont typeface="Monotype Sorts" pitchFamily="2" charset="2"/>
              <a:buChar char="²"/>
              <a:defRPr sz="2600" b="1">
                <a:solidFill>
                  <a:srgbClr val="003A74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A000A0"/>
              </a:buClr>
              <a:buSzPct val="110000"/>
              <a:buChar char="•"/>
              <a:defRPr sz="2300" b="1">
                <a:solidFill>
                  <a:srgbClr val="5A5A86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CC3300"/>
              </a:buClr>
              <a:buChar char="•"/>
              <a:defRPr sz="2100" b="1">
                <a:solidFill>
                  <a:srgbClr val="657B75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chemeClr val="bg2"/>
              </a:buClr>
              <a:buSzPct val="75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3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300" b="0" i="1" dirty="0">
                <a:solidFill>
                  <a:schemeClr val="tx1"/>
                </a:solidFill>
              </a:rPr>
              <a:t>Note</a:t>
            </a:r>
            <a:r>
              <a:rPr lang="en-GB" altLang="en-US" sz="1300" b="0" dirty="0">
                <a:solidFill>
                  <a:schemeClr val="tx1"/>
                </a:solidFill>
              </a:rPr>
              <a:t>: Monthly average rate</a:t>
            </a:r>
          </a:p>
          <a:p>
            <a:pPr>
              <a:lnSpc>
                <a:spcPct val="123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300" b="0" i="1" dirty="0">
                <a:solidFill>
                  <a:schemeClr val="tx1"/>
                </a:solidFill>
              </a:rPr>
              <a:t>Source</a:t>
            </a:r>
            <a:r>
              <a:rPr lang="en-GB" altLang="en-US" sz="1300" b="0" dirty="0">
                <a:solidFill>
                  <a:schemeClr val="tx1"/>
                </a:solidFill>
              </a:rPr>
              <a:t>: Bank of England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BB530FF2-5677-E757-3BE6-C31439C49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6221387"/>
            <a:ext cx="9906000" cy="557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91440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660033"/>
              </a:buClr>
              <a:buSzPct val="70000"/>
              <a:buFont typeface="Monotype Sorts" pitchFamily="2" charset="2"/>
              <a:buChar char="n"/>
              <a:defRPr sz="3000" b="1">
                <a:solidFill>
                  <a:srgbClr val="006A5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3BB0"/>
              </a:buClr>
              <a:buSzPct val="75000"/>
              <a:buFont typeface="Monotype Sorts" pitchFamily="2" charset="2"/>
              <a:buChar char="²"/>
              <a:defRPr sz="2600" b="1">
                <a:solidFill>
                  <a:srgbClr val="003A74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A000A0"/>
              </a:buClr>
              <a:buSzPct val="110000"/>
              <a:buChar char="•"/>
              <a:defRPr sz="2300" b="1">
                <a:solidFill>
                  <a:srgbClr val="5A5A86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CC3300"/>
              </a:buClr>
              <a:buChar char="•"/>
              <a:defRPr sz="2100" b="1">
                <a:solidFill>
                  <a:srgbClr val="657B75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chemeClr val="bg2"/>
              </a:buClr>
              <a:buSzPct val="75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500" dirty="0">
                <a:solidFill>
                  <a:schemeClr val="tx1"/>
                </a:solidFill>
              </a:rPr>
              <a:t>Figure 3  </a:t>
            </a:r>
            <a:r>
              <a:rPr lang="en-GB" altLang="en-US" sz="2500" b="0" dirty="0">
                <a:solidFill>
                  <a:schemeClr val="tx1"/>
                </a:solidFill>
              </a:rPr>
              <a:t>Unwinding of the carry trade: July to early August 2024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7_Civic">
  <a:themeElements>
    <a:clrScheme name="Custom 16">
      <a:dk1>
        <a:srgbClr val="000000"/>
      </a:dk1>
      <a:lt1>
        <a:srgbClr val="FFFFFF"/>
      </a:lt1>
      <a:dk2>
        <a:srgbClr val="1616B2"/>
      </a:dk2>
      <a:lt2>
        <a:srgbClr val="000000"/>
      </a:lt2>
      <a:accent1>
        <a:srgbClr val="660066"/>
      </a:accent1>
      <a:accent2>
        <a:srgbClr val="CC0000"/>
      </a:accent2>
      <a:accent3>
        <a:srgbClr val="FFFFFF"/>
      </a:accent3>
      <a:accent4>
        <a:srgbClr val="000000"/>
      </a:accent4>
      <a:accent5>
        <a:srgbClr val="B8AAB8"/>
      </a:accent5>
      <a:accent6>
        <a:srgbClr val="B90000"/>
      </a:accent6>
      <a:hlink>
        <a:srgbClr val="006600"/>
      </a:hlink>
      <a:folHlink>
        <a:srgbClr val="743A00"/>
      </a:folHlink>
    </a:clrScheme>
    <a:fontScheme name="5_Civ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3">
  <a:themeElements>
    <a:clrScheme name="">
      <a:dk1>
        <a:srgbClr val="000000"/>
      </a:dk1>
      <a:lt1>
        <a:srgbClr val="FFFFFF"/>
      </a:lt1>
      <a:dk2>
        <a:srgbClr val="1616B2"/>
      </a:dk2>
      <a:lt2>
        <a:srgbClr val="000000"/>
      </a:lt2>
      <a:accent1>
        <a:srgbClr val="660066"/>
      </a:accent1>
      <a:accent2>
        <a:srgbClr val="CC0000"/>
      </a:accent2>
      <a:accent3>
        <a:srgbClr val="FFFFFF"/>
      </a:accent3>
      <a:accent4>
        <a:srgbClr val="000000"/>
      </a:accent4>
      <a:accent5>
        <a:srgbClr val="B8AAB8"/>
      </a:accent5>
      <a:accent6>
        <a:srgbClr val="B90000"/>
      </a:accent6>
      <a:hlink>
        <a:srgbClr val="7A3D00"/>
      </a:hlink>
      <a:folHlink>
        <a:srgbClr val="336600"/>
      </a:folHlink>
    </a:clrScheme>
    <a:fontScheme name="5_Civ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3" id="{30C5E931-390A-45F1-8045-8F190E5B1270}" vid="{99FA1486-54E4-42C2-B6F3-82FF30920B47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</TotalTime>
  <Words>27</Words>
  <Application>Microsoft Office PowerPoint</Application>
  <PresentationFormat>A4 Paper (210x297 mm)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Times New Roman</vt:lpstr>
      <vt:lpstr>Wingdings</vt:lpstr>
      <vt:lpstr>Wingdings 2</vt:lpstr>
      <vt:lpstr>7_Civic</vt:lpstr>
      <vt:lpstr>Theme3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John Sloman</dc:creator>
  <cp:lastModifiedBy>John Sloman</cp:lastModifiedBy>
  <cp:revision>363</cp:revision>
  <dcterms:created xsi:type="dcterms:W3CDTF">2002-11-17T23:04:00Z</dcterms:created>
  <dcterms:modified xsi:type="dcterms:W3CDTF">2024-08-19T16:08:24Z</dcterms:modified>
</cp:coreProperties>
</file>