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34677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0D6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13" autoAdjust="0"/>
  </p:normalViewPr>
  <p:slideViewPr>
    <p:cSldViewPr snapToGrid="0">
      <p:cViewPr varScale="1">
        <p:scale>
          <a:sx n="91" d="100"/>
          <a:sy n="91" d="100"/>
        </p:scale>
        <p:origin x="214" y="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11316373914797"/>
          <c:y val="2.6747331556120083E-2"/>
          <c:w val="0.8472458106198264"/>
          <c:h val="0.8896068870889832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Brent Crude</c:v>
                </c:pt>
              </c:strCache>
            </c:strRef>
          </c:tx>
          <c:spPr>
            <a:ln w="44450">
              <a:solidFill>
                <a:srgbClr val="CC3300"/>
              </a:solidFill>
              <a:prstDash val="solid"/>
            </a:ln>
          </c:spPr>
          <c:marker>
            <c:symbol val="none"/>
          </c:marker>
          <c:cat>
            <c:numRef>
              <c:f>Sheet1!$A$2:$A$67</c:f>
              <c:numCache>
                <c:formatCode>mmm\-yy</c:formatCode>
                <c:ptCount val="66"/>
                <c:pt idx="0">
                  <c:v>43831</c:v>
                </c:pt>
                <c:pt idx="1">
                  <c:v>43862</c:v>
                </c:pt>
                <c:pt idx="2">
                  <c:v>43891</c:v>
                </c:pt>
                <c:pt idx="3">
                  <c:v>43922</c:v>
                </c:pt>
                <c:pt idx="4">
                  <c:v>43952</c:v>
                </c:pt>
                <c:pt idx="5">
                  <c:v>43983</c:v>
                </c:pt>
                <c:pt idx="6">
                  <c:v>44013</c:v>
                </c:pt>
                <c:pt idx="7">
                  <c:v>44044</c:v>
                </c:pt>
                <c:pt idx="8">
                  <c:v>44075</c:v>
                </c:pt>
                <c:pt idx="9">
                  <c:v>44105</c:v>
                </c:pt>
                <c:pt idx="10">
                  <c:v>44136</c:v>
                </c:pt>
                <c:pt idx="11">
                  <c:v>44166</c:v>
                </c:pt>
                <c:pt idx="12">
                  <c:v>44197</c:v>
                </c:pt>
                <c:pt idx="13">
                  <c:v>44228</c:v>
                </c:pt>
                <c:pt idx="14">
                  <c:v>44256</c:v>
                </c:pt>
                <c:pt idx="15">
                  <c:v>44287</c:v>
                </c:pt>
                <c:pt idx="16">
                  <c:v>44317</c:v>
                </c:pt>
                <c:pt idx="17">
                  <c:v>44348</c:v>
                </c:pt>
                <c:pt idx="18">
                  <c:v>44378</c:v>
                </c:pt>
                <c:pt idx="19">
                  <c:v>44409</c:v>
                </c:pt>
                <c:pt idx="20">
                  <c:v>44440</c:v>
                </c:pt>
                <c:pt idx="21">
                  <c:v>44470</c:v>
                </c:pt>
                <c:pt idx="22">
                  <c:v>44501</c:v>
                </c:pt>
                <c:pt idx="23">
                  <c:v>44531</c:v>
                </c:pt>
                <c:pt idx="24">
                  <c:v>44562</c:v>
                </c:pt>
                <c:pt idx="25">
                  <c:v>44593</c:v>
                </c:pt>
                <c:pt idx="26">
                  <c:v>44621</c:v>
                </c:pt>
                <c:pt idx="27">
                  <c:v>44652</c:v>
                </c:pt>
                <c:pt idx="28">
                  <c:v>44682</c:v>
                </c:pt>
                <c:pt idx="29">
                  <c:v>44713</c:v>
                </c:pt>
                <c:pt idx="30">
                  <c:v>44743</c:v>
                </c:pt>
                <c:pt idx="31">
                  <c:v>44774</c:v>
                </c:pt>
                <c:pt idx="32">
                  <c:v>44805</c:v>
                </c:pt>
                <c:pt idx="33">
                  <c:v>44835</c:v>
                </c:pt>
                <c:pt idx="34">
                  <c:v>44866</c:v>
                </c:pt>
                <c:pt idx="35">
                  <c:v>44896</c:v>
                </c:pt>
                <c:pt idx="36">
                  <c:v>44927</c:v>
                </c:pt>
                <c:pt idx="37">
                  <c:v>44958</c:v>
                </c:pt>
                <c:pt idx="38">
                  <c:v>44986</c:v>
                </c:pt>
                <c:pt idx="39">
                  <c:v>45017</c:v>
                </c:pt>
                <c:pt idx="40">
                  <c:v>45047</c:v>
                </c:pt>
                <c:pt idx="41">
                  <c:v>45078</c:v>
                </c:pt>
                <c:pt idx="42">
                  <c:v>45108</c:v>
                </c:pt>
                <c:pt idx="43">
                  <c:v>45139</c:v>
                </c:pt>
                <c:pt idx="44">
                  <c:v>45170</c:v>
                </c:pt>
                <c:pt idx="45">
                  <c:v>45200</c:v>
                </c:pt>
                <c:pt idx="46">
                  <c:v>45231</c:v>
                </c:pt>
                <c:pt idx="47">
                  <c:v>45261</c:v>
                </c:pt>
                <c:pt idx="48">
                  <c:v>45292</c:v>
                </c:pt>
                <c:pt idx="49">
                  <c:v>45323</c:v>
                </c:pt>
                <c:pt idx="50">
                  <c:v>45352</c:v>
                </c:pt>
                <c:pt idx="51">
                  <c:v>45383</c:v>
                </c:pt>
                <c:pt idx="52">
                  <c:v>45413</c:v>
                </c:pt>
                <c:pt idx="53">
                  <c:v>45444</c:v>
                </c:pt>
                <c:pt idx="54">
                  <c:v>45474</c:v>
                </c:pt>
                <c:pt idx="55">
                  <c:v>45505</c:v>
                </c:pt>
                <c:pt idx="56">
                  <c:v>45536</c:v>
                </c:pt>
                <c:pt idx="57">
                  <c:v>45566</c:v>
                </c:pt>
                <c:pt idx="58">
                  <c:v>45597</c:v>
                </c:pt>
                <c:pt idx="59">
                  <c:v>45627</c:v>
                </c:pt>
                <c:pt idx="60">
                  <c:v>45658</c:v>
                </c:pt>
                <c:pt idx="61">
                  <c:v>45689</c:v>
                </c:pt>
                <c:pt idx="62">
                  <c:v>45717</c:v>
                </c:pt>
                <c:pt idx="63">
                  <c:v>45748</c:v>
                </c:pt>
                <c:pt idx="64">
                  <c:v>45778</c:v>
                </c:pt>
                <c:pt idx="65">
                  <c:v>45809</c:v>
                </c:pt>
              </c:numCache>
            </c:numRef>
          </c:cat>
          <c:val>
            <c:numRef>
              <c:f>Sheet1!$B$2:$B$67</c:f>
              <c:numCache>
                <c:formatCode>General</c:formatCode>
                <c:ptCount val="66"/>
                <c:pt idx="0">
                  <c:v>27.9</c:v>
                </c:pt>
                <c:pt idx="1">
                  <c:v>23.5</c:v>
                </c:pt>
                <c:pt idx="2">
                  <c:v>22.92</c:v>
                </c:pt>
                <c:pt idx="3">
                  <c:v>13.75</c:v>
                </c:pt>
                <c:pt idx="4">
                  <c:v>11.59</c:v>
                </c:pt>
                <c:pt idx="5">
                  <c:v>13.18</c:v>
                </c:pt>
                <c:pt idx="6">
                  <c:v>13.24</c:v>
                </c:pt>
                <c:pt idx="7">
                  <c:v>20.22</c:v>
                </c:pt>
                <c:pt idx="8">
                  <c:v>29.9</c:v>
                </c:pt>
                <c:pt idx="9">
                  <c:v>38.229999999999997</c:v>
                </c:pt>
                <c:pt idx="10">
                  <c:v>37.57</c:v>
                </c:pt>
                <c:pt idx="11">
                  <c:v>45.69</c:v>
                </c:pt>
                <c:pt idx="12">
                  <c:v>59.01</c:v>
                </c:pt>
                <c:pt idx="13">
                  <c:v>45.94</c:v>
                </c:pt>
                <c:pt idx="14">
                  <c:v>44.96</c:v>
                </c:pt>
                <c:pt idx="15">
                  <c:v>54.77</c:v>
                </c:pt>
                <c:pt idx="16">
                  <c:v>65.2</c:v>
                </c:pt>
                <c:pt idx="17">
                  <c:v>72.010000000000005</c:v>
                </c:pt>
                <c:pt idx="18">
                  <c:v>90.88</c:v>
                </c:pt>
                <c:pt idx="19">
                  <c:v>110.04</c:v>
                </c:pt>
                <c:pt idx="20">
                  <c:v>162.1</c:v>
                </c:pt>
                <c:pt idx="21">
                  <c:v>213.76</c:v>
                </c:pt>
                <c:pt idx="22">
                  <c:v>201.13</c:v>
                </c:pt>
                <c:pt idx="23">
                  <c:v>270.95999999999998</c:v>
                </c:pt>
                <c:pt idx="24">
                  <c:v>203.75</c:v>
                </c:pt>
                <c:pt idx="25">
                  <c:v>187.72</c:v>
                </c:pt>
                <c:pt idx="26">
                  <c:v>313.57</c:v>
                </c:pt>
                <c:pt idx="27">
                  <c:v>186.13</c:v>
                </c:pt>
                <c:pt idx="28">
                  <c:v>105.31</c:v>
                </c:pt>
                <c:pt idx="29">
                  <c:v>149.49</c:v>
                </c:pt>
                <c:pt idx="30">
                  <c:v>247.71</c:v>
                </c:pt>
                <c:pt idx="31">
                  <c:v>356</c:v>
                </c:pt>
                <c:pt idx="32">
                  <c:v>263.44</c:v>
                </c:pt>
                <c:pt idx="33">
                  <c:v>109.26</c:v>
                </c:pt>
                <c:pt idx="34">
                  <c:v>138.41999999999999</c:v>
                </c:pt>
                <c:pt idx="35">
                  <c:v>277.14</c:v>
                </c:pt>
                <c:pt idx="36">
                  <c:v>152.44999999999999</c:v>
                </c:pt>
                <c:pt idx="37">
                  <c:v>134.54</c:v>
                </c:pt>
                <c:pt idx="38">
                  <c:v>107.97</c:v>
                </c:pt>
                <c:pt idx="39">
                  <c:v>101.47</c:v>
                </c:pt>
                <c:pt idx="40">
                  <c:v>73.53</c:v>
                </c:pt>
                <c:pt idx="41">
                  <c:v>80.52</c:v>
                </c:pt>
                <c:pt idx="42">
                  <c:v>71.58</c:v>
                </c:pt>
                <c:pt idx="43">
                  <c:v>83.97</c:v>
                </c:pt>
                <c:pt idx="44">
                  <c:v>92.21</c:v>
                </c:pt>
                <c:pt idx="45">
                  <c:v>102.17</c:v>
                </c:pt>
                <c:pt idx="46">
                  <c:v>105.53</c:v>
                </c:pt>
                <c:pt idx="47">
                  <c:v>84.73</c:v>
                </c:pt>
                <c:pt idx="48">
                  <c:v>73.83</c:v>
                </c:pt>
                <c:pt idx="49">
                  <c:v>63.28</c:v>
                </c:pt>
                <c:pt idx="50">
                  <c:v>68.5</c:v>
                </c:pt>
                <c:pt idx="51">
                  <c:v>71.23</c:v>
                </c:pt>
                <c:pt idx="52">
                  <c:v>75.959999999999994</c:v>
                </c:pt>
                <c:pt idx="53">
                  <c:v>82.53</c:v>
                </c:pt>
                <c:pt idx="54">
                  <c:v>94.18</c:v>
                </c:pt>
                <c:pt idx="55">
                  <c:v>84.5</c:v>
                </c:pt>
                <c:pt idx="56">
                  <c:v>86.58</c:v>
                </c:pt>
                <c:pt idx="57">
                  <c:v>96.79</c:v>
                </c:pt>
                <c:pt idx="58">
                  <c:v>111.56</c:v>
                </c:pt>
                <c:pt idx="59">
                  <c:v>111.47</c:v>
                </c:pt>
                <c:pt idx="60">
                  <c:v>123.02</c:v>
                </c:pt>
                <c:pt idx="61">
                  <c:v>125.43</c:v>
                </c:pt>
                <c:pt idx="62">
                  <c:v>102.31</c:v>
                </c:pt>
                <c:pt idx="63">
                  <c:v>86.29</c:v>
                </c:pt>
                <c:pt idx="64">
                  <c:v>82.54</c:v>
                </c:pt>
                <c:pt idx="65">
                  <c:v>86.28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EE-4AB1-A04D-2000ADBDA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329888"/>
        <c:axId val="1"/>
      </c:lineChart>
      <c:dateAx>
        <c:axId val="192329888"/>
        <c:scaling>
          <c:orientation val="minMax"/>
        </c:scaling>
        <c:delete val="0"/>
        <c:axPos val="b"/>
        <c:numFmt formatCode="yyyy" sourceLinked="0"/>
        <c:majorTickMark val="out"/>
        <c:minorTickMark val="out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  <c:majorUnit val="12"/>
        <c:majorTimeUnit val="months"/>
        <c:minorUnit val="3"/>
        <c:minorTimeUnit val="months"/>
      </c:dateAx>
      <c:valAx>
        <c:axId val="1"/>
        <c:scaling>
          <c:orientation val="minMax"/>
          <c:max val="380"/>
          <c:min val="0"/>
        </c:scaling>
        <c:delete val="0"/>
        <c:axPos val="l"/>
        <c:majorGridlines>
          <c:spPr>
            <a:ln w="5144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out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2329888"/>
        <c:crosses val="autoZero"/>
        <c:crossBetween val="midCat"/>
        <c:majorUnit val="50"/>
        <c:minorUnit val="10"/>
      </c:valAx>
      <c:spPr>
        <a:noFill/>
        <a:ln w="4115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91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0.1065</cdr:x>
      <cdr:y>0.69982</cdr:y>
    </cdr:from>
    <cdr:to>
      <cdr:x>0.24944</cdr:x>
      <cdr:y>0.81074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ABEC2E0-7CCD-309A-1196-9E6387CFBC89}"/>
            </a:ext>
          </a:extLst>
        </cdr:cNvPr>
        <cdr:cNvSpPr txBox="1"/>
      </cdr:nvSpPr>
      <cdr:spPr>
        <a:xfrm xmlns:a="http://schemas.openxmlformats.org/drawingml/2006/main">
          <a:off x="1054972" y="4259559"/>
          <a:ext cx="1415963" cy="675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Start of</a:t>
          </a:r>
          <a:b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pandemic</a:t>
          </a:r>
        </a:p>
      </cdr:txBody>
    </cdr:sp>
  </cdr:relSizeAnchor>
  <cdr:relSizeAnchor xmlns:cdr="http://schemas.openxmlformats.org/drawingml/2006/chartDrawing">
    <cdr:from>
      <cdr:x>0.34927</cdr:x>
      <cdr:y>0.69913</cdr:y>
    </cdr:from>
    <cdr:to>
      <cdr:x>0.48414</cdr:x>
      <cdr:y>0.82724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3E28D1D1-4A37-CC6E-0F4B-CF77A7186415}"/>
            </a:ext>
          </a:extLst>
        </cdr:cNvPr>
        <cdr:cNvSpPr txBox="1"/>
      </cdr:nvSpPr>
      <cdr:spPr>
        <a:xfrm xmlns:a="http://schemas.openxmlformats.org/drawingml/2006/main">
          <a:off x="3459871" y="4196369"/>
          <a:ext cx="1336022" cy="768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Russian</a:t>
          </a:r>
          <a:b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invasion</a:t>
          </a:r>
          <a:b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of Ukraine</a:t>
          </a:r>
        </a:p>
      </cdr:txBody>
    </cdr:sp>
  </cdr:relSizeAnchor>
  <cdr:relSizeAnchor xmlns:cdr="http://schemas.openxmlformats.org/drawingml/2006/chartDrawing">
    <cdr:from>
      <cdr:x>0.40866</cdr:x>
      <cdr:y>0.63246</cdr:y>
    </cdr:from>
    <cdr:to>
      <cdr:x>0.46692</cdr:x>
      <cdr:y>0.70789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CAF6835C-0439-03F8-A5E3-8D51960640AA}"/>
            </a:ext>
          </a:extLst>
        </cdr:cNvPr>
        <cdr:cNvCxnSpPr/>
      </cdr:nvCxnSpPr>
      <cdr:spPr>
        <a:xfrm xmlns:a="http://schemas.openxmlformats.org/drawingml/2006/main" flipV="1">
          <a:off x="4048211" y="3796181"/>
          <a:ext cx="577055" cy="452762"/>
        </a:xfrm>
        <a:prstGeom xmlns:a="http://schemas.openxmlformats.org/drawingml/2006/main" prst="straightConnector1">
          <a:avLst/>
        </a:prstGeom>
        <a:ln xmlns:a="http://schemas.openxmlformats.org/drawingml/2006/main" w="285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0.15952</cdr:x>
      <cdr:y>0.80106</cdr:y>
    </cdr:from>
    <cdr:to>
      <cdr:x>0.16893</cdr:x>
      <cdr:y>0.85949</cdr:y>
    </cdr:to>
    <cdr:cxnSp macro="">
      <cdr:nvCxnSpPr>
        <cdr:cNvPr id="10" name="Straight Arrow Connector 9">
          <a:extLst xmlns:a="http://schemas.openxmlformats.org/drawingml/2006/main">
            <a:ext uri="{FF2B5EF4-FFF2-40B4-BE49-F238E27FC236}">
              <a16:creationId xmlns:a16="http://schemas.microsoft.com/office/drawing/2014/main" id="{8EE7E064-430D-5D9E-DEE7-A5C83E4DB7DF}"/>
            </a:ext>
          </a:extLst>
        </cdr:cNvPr>
        <cdr:cNvCxnSpPr/>
      </cdr:nvCxnSpPr>
      <cdr:spPr>
        <a:xfrm xmlns:a="http://schemas.openxmlformats.org/drawingml/2006/main" flipH="1">
          <a:off x="1580225" y="4808214"/>
          <a:ext cx="93191" cy="350689"/>
        </a:xfrm>
        <a:prstGeom xmlns:a="http://schemas.openxmlformats.org/drawingml/2006/main" prst="straightConnector1">
          <a:avLst/>
        </a:prstGeom>
        <a:ln xmlns:a="http://schemas.openxmlformats.org/drawingml/2006/main" w="285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0.19895</cdr:x>
      <cdr:y>0.50739</cdr:y>
    </cdr:from>
    <cdr:to>
      <cdr:x>0.34409</cdr:x>
      <cdr:y>0.6355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57DB0112-E675-0670-E8E8-418F21D84747}"/>
            </a:ext>
          </a:extLst>
        </cdr:cNvPr>
        <cdr:cNvSpPr txBox="1"/>
      </cdr:nvSpPr>
      <cdr:spPr>
        <a:xfrm xmlns:a="http://schemas.openxmlformats.org/drawingml/2006/main">
          <a:off x="1970843" y="3045500"/>
          <a:ext cx="1437667" cy="7689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Post-pandemic</a:t>
          </a:r>
          <a:b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700" dirty="0">
              <a:latin typeface="Arial" panose="020B0604020202020204" pitchFamily="34" charset="0"/>
              <a:cs typeface="Arial" panose="020B0604020202020204" pitchFamily="34" charset="0"/>
            </a:rPr>
            <a:t>recovery</a:t>
          </a:r>
        </a:p>
      </cdr:txBody>
    </cdr:sp>
  </cdr:relSizeAnchor>
  <cdr:relSizeAnchor xmlns:cdr="http://schemas.openxmlformats.org/drawingml/2006/chartDrawing">
    <cdr:from>
      <cdr:x>0.27468</cdr:x>
      <cdr:y>0.60435</cdr:y>
    </cdr:from>
    <cdr:to>
      <cdr:x>0.33159</cdr:x>
      <cdr:y>0.7138</cdr:y>
    </cdr:to>
    <cdr:cxnSp macro="">
      <cdr:nvCxnSpPr>
        <cdr:cNvPr id="8" name="Straight Arrow Connector 7">
          <a:extLst xmlns:a="http://schemas.openxmlformats.org/drawingml/2006/main">
            <a:ext uri="{FF2B5EF4-FFF2-40B4-BE49-F238E27FC236}">
              <a16:creationId xmlns:a16="http://schemas.microsoft.com/office/drawing/2014/main" id="{AA3AA829-7478-CBF4-8D98-6A022481574C}"/>
            </a:ext>
          </a:extLst>
        </cdr:cNvPr>
        <cdr:cNvCxnSpPr/>
      </cdr:nvCxnSpPr>
      <cdr:spPr>
        <a:xfrm xmlns:a="http://schemas.openxmlformats.org/drawingml/2006/main">
          <a:off x="2721006" y="3627506"/>
          <a:ext cx="563732" cy="656947"/>
        </a:xfrm>
        <a:prstGeom xmlns:a="http://schemas.openxmlformats.org/drawingml/2006/main" prst="straightConnector1">
          <a:avLst/>
        </a:prstGeom>
        <a:ln xmlns:a="http://schemas.openxmlformats.org/drawingml/2006/main" w="285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33407-1D8E-47E4-8C32-AE7736BDC8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526FF30-EE44-4602-88FF-29F99528A5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AC7DCC7-AC4D-4A58-86CB-F6995C3E28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46A4F33-85C1-4FEC-AAF8-4A5D73B530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43A6E46-5710-4846-8D07-34BBBF6419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150C7CA-E5F2-4D0B-B7A0-04E4485E4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136C0F-8BD2-4D08-B2C5-B2843276455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BE71D3B-6B71-420D-9B0A-1554F662D9A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906A4B7-5058-41B1-A7F1-503724C0EECD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030AB38-B971-48E8-86BB-171FD5EE6E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1E33C6B-E00F-4184-BD9E-37513599B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7D3B0-1858-4808-8ACF-87277DAE8D59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6746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B3C01-4992-493F-92E2-8E812154A489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651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3E9AE-E7D3-45B7-8D35-1CCF5B807D69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332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25387-9CAE-4A4D-AA9F-5929C961B561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05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15922-3248-4422-B1B8-BE2312F66F9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5786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3D734-F1C8-4031-806F-910AD1BD14D5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2934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CEBB9-48ED-46A6-A223-CEC83F24D53F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857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F9949-F134-4AE0-B8B8-E6C5B1D05F3E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5758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2BF88-A3F3-4CDF-9856-7947B42CACC3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933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73A45-FA91-4623-91F3-57B2CC7C5881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7188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7912A-8CA0-4CE7-A32D-8F9B7E32C44C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616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1DC712-7A7E-4DFE-84B2-FB3AAB4E0E33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757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8D8C236-3F67-4D2A-BD7E-251ECD81E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097875"/>
              </p:ext>
            </p:extLst>
          </p:nvPr>
        </p:nvGraphicFramePr>
        <p:xfrm>
          <a:off x="0" y="-978"/>
          <a:ext cx="9906000" cy="5783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5" name="Text Box 5">
            <a:extLst>
              <a:ext uri="{FF2B5EF4-FFF2-40B4-BE49-F238E27FC236}">
                <a16:creationId xmlns:a16="http://schemas.microsoft.com/office/drawing/2014/main" id="{E1D66979-E473-4569-8CBE-AC3A77BDE3D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998439" y="2679648"/>
            <a:ext cx="235192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Arial" panose="020B0604020202020204" pitchFamily="34" charset="0"/>
              </a:rPr>
              <a:t>Pence per therm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163C79-783D-4619-940C-7A54646958A2}"/>
              </a:ext>
            </a:extLst>
          </p:cNvPr>
          <p:cNvSpPr txBox="1"/>
          <p:nvPr/>
        </p:nvSpPr>
        <p:spPr>
          <a:xfrm>
            <a:off x="1" y="6027003"/>
            <a:ext cx="9905999" cy="830997"/>
          </a:xfrm>
          <a:prstGeom prst="rect">
            <a:avLst/>
          </a:prstGeom>
          <a:noFill/>
        </p:spPr>
        <p:txBody>
          <a:bodyPr wrap="square" tIns="0" bIns="9144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GB" sz="25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Chart 2  </a:t>
            </a:r>
            <a:r>
              <a:rPr lang="en-GB" sz="25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UK wholesale gas prices</a:t>
            </a:r>
            <a:b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23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(monthly average of day-ahead contracts)</a:t>
            </a:r>
            <a:endParaRPr lang="en-GB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DD40-081E-4ACE-E966-6FDA461508BB}"/>
              </a:ext>
            </a:extLst>
          </p:cNvPr>
          <p:cNvSpPr txBox="1"/>
          <p:nvPr/>
        </p:nvSpPr>
        <p:spPr>
          <a:xfrm>
            <a:off x="675105" y="5782532"/>
            <a:ext cx="1388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Source: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Ofgem</a:t>
            </a:r>
            <a:endParaRPr lang="en-GB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65</TotalTime>
  <Words>34</Words>
  <Application>Microsoft Office PowerPoint</Application>
  <PresentationFormat>A4 Paper (210x297 mm)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14</cp:revision>
  <dcterms:created xsi:type="dcterms:W3CDTF">2018-08-12T10:55:56Z</dcterms:created>
  <dcterms:modified xsi:type="dcterms:W3CDTF">2025-08-29T12:41:43Z</dcterms:modified>
</cp:coreProperties>
</file>