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9" r:id="rId1"/>
    <p:sldMasterId id="2147483879" r:id="rId2"/>
    <p:sldMasterId id="2147483926" r:id="rId3"/>
  </p:sldMasterIdLst>
  <p:notesMasterIdLst>
    <p:notesMasterId r:id="rId5"/>
  </p:notesMasterIdLst>
  <p:sldIdLst>
    <p:sldId id="722" r:id="rId4"/>
  </p:sldIdLst>
  <p:sldSz cx="9906000" cy="6858000" type="A4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C"/>
    <a:srgbClr val="003399"/>
    <a:srgbClr val="001B50"/>
    <a:srgbClr val="3E89CE"/>
    <a:srgbClr val="800000"/>
    <a:srgbClr val="1E3684"/>
    <a:srgbClr val="2543A6"/>
    <a:srgbClr val="25438E"/>
    <a:srgbClr val="254379"/>
    <a:srgbClr val="FF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67" autoAdjust="0"/>
    <p:restoredTop sz="94976" autoAdjust="0"/>
  </p:normalViewPr>
  <p:slideViewPr>
    <p:cSldViewPr snapToGrid="0">
      <p:cViewPr varScale="1">
        <p:scale>
          <a:sx n="86" d="100"/>
          <a:sy n="86" d="100"/>
        </p:scale>
        <p:origin x="744" y="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20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98364627498464E-2"/>
          <c:y val="4.6088714421482976E-2"/>
          <c:w val="0.79823924894003628"/>
          <c:h val="0.87939934584973556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 Net debt, OBR (LHS)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3660AC"/>
              </a:solidFill>
            </a:ln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96.352104234612042</c:v>
                </c:pt>
                <c:pt idx="1">
                  <c:v>94.760934698569827</c:v>
                </c:pt>
                <c:pt idx="2">
                  <c:v>95.615581149715155</c:v>
                </c:pt>
                <c:pt idx="3">
                  <c:v>94.8</c:v>
                </c:pt>
                <c:pt idx="4">
                  <c:v>95.118116788774984</c:v>
                </c:pt>
                <c:pt idx="5">
                  <c:v>95.765322710508741</c:v>
                </c:pt>
                <c:pt idx="6">
                  <c:v>96.138698229473533</c:v>
                </c:pt>
                <c:pt idx="7">
                  <c:v>96.261882575581083</c:v>
                </c:pt>
                <c:pt idx="8">
                  <c:v>96.114047049736158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E-417C-879E-B9D09BE6294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Net debt, NIESR (LHS)</c:v>
                </c:pt>
              </c:strCache>
            </c:strRef>
          </c:tx>
          <c:spPr>
            <a:solidFill>
              <a:srgbClr val="3E89CE"/>
            </a:solidFill>
            <a:ln w="19050">
              <a:solidFill>
                <a:srgbClr val="001B50"/>
              </a:solidFill>
            </a:ln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Sheet1!$F$2:$F$10</c:f>
              <c:numCache>
                <c:formatCode>0.0</c:formatCode>
                <c:ptCount val="9"/>
                <c:pt idx="0">
                  <c:v>98.8</c:v>
                </c:pt>
                <c:pt idx="1">
                  <c:v>96.9</c:v>
                </c:pt>
                <c:pt idx="2">
                  <c:v>97.5</c:v>
                </c:pt>
                <c:pt idx="3">
                  <c:v>96.5</c:v>
                </c:pt>
                <c:pt idx="4">
                  <c:v>94.3</c:v>
                </c:pt>
                <c:pt idx="5">
                  <c:v>96.5</c:v>
                </c:pt>
                <c:pt idx="6">
                  <c:v>97.1</c:v>
                </c:pt>
                <c:pt idx="7">
                  <c:v>98.5</c:v>
                </c:pt>
                <c:pt idx="8">
                  <c:v>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0-430C-81B4-F6CAA931A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75064"/>
        <c:axId val="1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Current deficit, OBR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  <a:effectLst>
              <a:glow rad="50800">
                <a:schemeClr val="bg1"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2.9196612644751569</c:v>
                </c:pt>
                <c:pt idx="1">
                  <c:v>3.0794512911536471</c:v>
                </c:pt>
                <c:pt idx="2">
                  <c:v>2.2900893986471873</c:v>
                </c:pt>
                <c:pt idx="3">
                  <c:v>2.4337783285959969</c:v>
                </c:pt>
                <c:pt idx="4">
                  <c:v>1.2071686218787336</c:v>
                </c:pt>
                <c:pt idx="5">
                  <c:v>0.43269118845033794</c:v>
                </c:pt>
                <c:pt idx="6">
                  <c:v>-0.1864227135937315</c:v>
                </c:pt>
                <c:pt idx="7">
                  <c:v>-0.21318878206560998</c:v>
                </c:pt>
                <c:pt idx="8">
                  <c:v>-0.28670878298656738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C8-40BE-AF73-7E34DAB440AD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2700">
              <a:solidFill>
                <a:srgbClr val="800000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</c:v>
                </c:pt>
                <c:pt idx="2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5E-417C-879E-B9D09BE62945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 Current deficit, NIESR</c:v>
                </c:pt>
              </c:strCache>
            </c:strRef>
          </c:tx>
          <c:spPr>
            <a:ln w="34925">
              <a:solidFill>
                <a:srgbClr val="C00000"/>
              </a:solidFill>
            </a:ln>
            <a:effectLst>
              <a:glow rad="50800">
                <a:schemeClr val="bg1"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Sheet1!$E$2:$E$10</c:f>
              <c:numCache>
                <c:formatCode>0.0</c:formatCode>
                <c:ptCount val="9"/>
                <c:pt idx="0">
                  <c:v>3.2</c:v>
                </c:pt>
                <c:pt idx="1">
                  <c:v>3.5</c:v>
                </c:pt>
                <c:pt idx="2">
                  <c:v>2.8</c:v>
                </c:pt>
                <c:pt idx="3">
                  <c:v>2.6</c:v>
                </c:pt>
                <c:pt idx="4">
                  <c:v>3.3</c:v>
                </c:pt>
                <c:pt idx="5">
                  <c:v>2.4</c:v>
                </c:pt>
                <c:pt idx="6">
                  <c:v>1.3</c:v>
                </c:pt>
                <c:pt idx="7">
                  <c:v>1.3</c:v>
                </c:pt>
                <c:pt idx="8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70-43AC-9960-7F31E9EC6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721624"/>
        <c:axId val="581718344"/>
      </c:lineChart>
      <c:catAx>
        <c:axId val="207975064"/>
        <c:scaling>
          <c:orientation val="minMax"/>
        </c:scaling>
        <c:delete val="0"/>
        <c:axPos val="b"/>
        <c:numFmt formatCode="General" sourceLinked="0"/>
        <c:majorTickMark val="out"/>
        <c:minorTickMark val="out"/>
        <c:tickLblPos val="nextTo"/>
        <c:spPr>
          <a:ln w="15875">
            <a:solidFill>
              <a:schemeClr val="tx1">
                <a:alpha val="96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900"/>
            </a:pPr>
            <a:endParaRPr lang="en-US"/>
          </a:p>
        </c:txPr>
        <c:crossAx val="1"/>
        <c:crossesAt val="-3"/>
        <c:auto val="1"/>
        <c:lblAlgn val="ctr"/>
        <c:lblOffset val="100"/>
        <c:tickLblSkip val="1"/>
        <c:tickMarkSkip val="10"/>
        <c:noMultiLvlLbl val="0"/>
      </c:catAx>
      <c:valAx>
        <c:axId val="1"/>
        <c:scaling>
          <c:orientation val="minMax"/>
          <c:max val="102"/>
          <c:min val="84"/>
        </c:scaling>
        <c:delete val="0"/>
        <c:axPos val="l"/>
        <c:majorGridlines>
          <c:spPr>
            <a:ln w="10022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1E3684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2000" dirty="0">
                    <a:solidFill>
                      <a:srgbClr val="1E3684"/>
                    </a:solidFill>
                  </a:rPr>
                  <a:t>Net debt stock</a:t>
                </a:r>
                <a:r>
                  <a:rPr lang="en-GB" sz="2000" baseline="0" dirty="0">
                    <a:solidFill>
                      <a:srgbClr val="1E3684"/>
                    </a:solidFill>
                  </a:rPr>
                  <a:t> (%</a:t>
                </a:r>
                <a:r>
                  <a:rPr lang="en-GB" sz="2000" dirty="0">
                    <a:solidFill>
                      <a:srgbClr val="1E3684"/>
                    </a:solidFill>
                  </a:rPr>
                  <a:t> of GDP)</a:t>
                </a:r>
              </a:p>
            </c:rich>
          </c:tx>
          <c:layout>
            <c:manualLayout>
              <c:xMode val="edge"/>
              <c:yMode val="edge"/>
              <c:x val="1.2543912780133249E-3"/>
              <c:y val="0.27041362537928687"/>
            </c:manualLayout>
          </c:layout>
          <c:overlay val="0"/>
          <c:spPr>
            <a:noFill/>
            <a:ln w="20044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5875">
            <a:solidFill>
              <a:srgbClr val="000099"/>
            </a:solidFill>
            <a:prstDash val="solid"/>
          </a:ln>
        </c:spPr>
        <c:txPr>
          <a:bodyPr rot="0" vert="horz"/>
          <a:lstStyle/>
          <a:p>
            <a:pPr>
              <a:defRPr sz="2000">
                <a:solidFill>
                  <a:srgbClr val="1E3684"/>
                </a:solidFill>
              </a:defRPr>
            </a:pPr>
            <a:endParaRPr lang="en-US"/>
          </a:p>
        </c:txPr>
        <c:crossAx val="207975064"/>
        <c:crosses val="autoZero"/>
        <c:crossBetween val="between"/>
        <c:majorUnit val="2"/>
      </c:valAx>
      <c:valAx>
        <c:axId val="581718344"/>
        <c:scaling>
          <c:orientation val="minMax"/>
        </c:scaling>
        <c:delete val="0"/>
        <c:axPos val="r"/>
        <c:majorGridlines/>
        <c:title>
          <c:tx>
            <c:rich>
              <a:bodyPr rot="5400000" vert="horz"/>
              <a:lstStyle/>
              <a:p>
                <a:pPr>
                  <a:defRPr sz="2000">
                    <a:solidFill>
                      <a:srgbClr val="C00000"/>
                    </a:solidFill>
                  </a:defRPr>
                </a:pPr>
                <a:r>
                  <a:rPr lang="en-GB" sz="2000" dirty="0">
                    <a:solidFill>
                      <a:srgbClr val="C00000"/>
                    </a:solidFill>
                  </a:rPr>
                  <a:t>Deficit</a:t>
                </a:r>
                <a:r>
                  <a:rPr lang="en-GB" sz="2000" baseline="0" dirty="0">
                    <a:solidFill>
                      <a:srgbClr val="C00000"/>
                    </a:solidFill>
                  </a:rPr>
                  <a:t> (% of GDP)</a:t>
                </a:r>
                <a:endParaRPr lang="en-GB" sz="2000" dirty="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6814738542297596"/>
              <c:y val="0.2981900447053587"/>
            </c:manualLayout>
          </c:layout>
          <c:overlay val="0"/>
        </c:title>
        <c:numFmt formatCode="\ 0.0_ ;\ \–0.0\ " sourceLinked="0"/>
        <c:majorTickMark val="out"/>
        <c:minorTickMark val="none"/>
        <c:tickLblPos val="nextTo"/>
        <c:spPr>
          <a:ln w="15875">
            <a:solidFill>
              <a:srgbClr val="C00000"/>
            </a:solidFill>
          </a:ln>
        </c:spPr>
        <c:txPr>
          <a:bodyPr rot="60000"/>
          <a:lstStyle/>
          <a:p>
            <a:pPr>
              <a:defRPr sz="2000">
                <a:solidFill>
                  <a:srgbClr val="C00000"/>
                </a:solidFill>
              </a:defRPr>
            </a:pPr>
            <a:endParaRPr lang="en-US"/>
          </a:p>
        </c:txPr>
        <c:crossAx val="581721624"/>
        <c:crosses val="max"/>
        <c:crossBetween val="between"/>
      </c:valAx>
      <c:catAx>
        <c:axId val="581721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718344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 w="6350">
          <a:solidFill>
            <a:schemeClr val="tx1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rgbClr val="2543A6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246C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3"/>
        <c:delete val="1"/>
      </c:legendEntry>
      <c:legendEntry>
        <c:idx val="4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7572834645669292"/>
          <c:y val="4.6574531038161969E-2"/>
          <c:w val="0.61629658792650921"/>
          <c:h val="0.10954691831941621"/>
        </c:manualLayout>
      </c:layout>
      <c:overlay val="0"/>
      <c:spPr>
        <a:solidFill>
          <a:srgbClr val="FFFFD7"/>
        </a:solidFill>
        <a:ln w="15875">
          <a:solidFill>
            <a:srgbClr val="660066"/>
          </a:solidFill>
        </a:ln>
      </c:spPr>
    </c:legend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1798" b="0" i="0" u="none" strike="noStrike" baseline="0">
          <a:solidFill>
            <a:schemeClr val="tx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1F9702A-1E58-4620-B149-1D09890823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6F46DBD-D38C-4E4C-8F33-958E9E7D29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D69D246-50B5-4D89-9361-D3F9C051CB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30BF6E3-CF9C-41EC-BD95-B3EF8F9DB0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Second level</a:t>
            </a:r>
          </a:p>
          <a:p>
            <a:pPr lvl="0"/>
            <a:r>
              <a:rPr lang="en-GB" altLang="en-US"/>
              <a:t>Third level</a:t>
            </a:r>
          </a:p>
          <a:p>
            <a:pPr lvl="0"/>
            <a:r>
              <a:rPr lang="en-GB" altLang="en-US"/>
              <a:t>Fourth level</a:t>
            </a:r>
          </a:p>
          <a:p>
            <a:pPr lvl="0"/>
            <a:r>
              <a:rPr lang="en-GB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23CAD92-70B4-4A19-9199-719F92A27F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315FABC-41C1-48C4-B4F3-88C0693A8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1D5846-0493-4B99-9887-C1B8A468CA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01517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AE7476C-ECBE-496C-90A0-85A1A790C5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03C0F-39F6-4BDF-B02B-61E0C04691B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C8A8A42-60C9-4696-8943-935F2D999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CFB829D-9722-4763-B059-CD6647523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55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54B27A16-6A49-4FF4-A2C6-9B0C9B348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386515"/>
            <a:ext cx="9906000" cy="5006348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0FEDEC1-8D10-48C5-96FF-84446C228B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9906000" cy="1177631"/>
          </a:xfrm>
          <a:prstGeom prst="rect">
            <a:avLst/>
          </a:prstGeom>
          <a:solidFill>
            <a:srgbClr val="E2E0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04839-5087-4216-8E2F-495D007366C5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53D31-06D5-4BDB-8836-0F24F26E8E02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85571"/>
            <a:ext cx="9906000" cy="17554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Line 24">
            <a:extLst>
              <a:ext uri="{FF2B5EF4-FFF2-40B4-BE49-F238E27FC236}">
                <a16:creationId xmlns:a16="http://schemas.microsoft.com/office/drawing/2014/main" id="{05D27BC1-CCC2-456A-897D-DD330A508D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7603" y="1185572"/>
            <a:ext cx="9563761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15B9FB-716C-4EE6-9B51-836C17DC9686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F9EAD-49D3-49FA-8681-57CB74ACC0DE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6F40F8-2A29-4656-AEEF-CE66D6E0A2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1661" y="6388102"/>
            <a:ext cx="9568921" cy="309563"/>
          </a:xfrm>
          <a:prstGeom prst="rect">
            <a:avLst/>
          </a:prstGeom>
          <a:solidFill>
            <a:srgbClr val="82B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9080D4-3EA8-4AA3-9E73-37D10AF5B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5100" y="155575"/>
            <a:ext cx="9568921" cy="6546850"/>
          </a:xfrm>
          <a:prstGeom prst="rect">
            <a:avLst/>
          </a:prstGeom>
          <a:noFill/>
          <a:ln w="15875" algn="ctr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274579AD-7DF1-404E-AA72-3334C5CD18D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5100" y="1276350"/>
            <a:ext cx="9568921" cy="0"/>
          </a:xfrm>
          <a:prstGeom prst="line">
            <a:avLst/>
          </a:prstGeom>
          <a:noFill/>
          <a:ln w="9525" algn="ctr">
            <a:solidFill>
              <a:srgbClr val="CC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7ADABBD4-81FC-4E8B-AF89-8E95D1D3EE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9906000" cy="138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61" y="180977"/>
            <a:ext cx="9245600" cy="79057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6E853F"/>
                </a:solidFill>
                <a:effectLst>
                  <a:outerShdw blurRad="254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6898" y="1527048"/>
            <a:ext cx="9212580" cy="4572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000">
                <a:solidFill>
                  <a:srgbClr val="321F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Line 20">
            <a:extLst>
              <a:ext uri="{FF2B5EF4-FFF2-40B4-BE49-F238E27FC236}">
                <a16:creationId xmlns:a16="http://schemas.microsoft.com/office/drawing/2014/main" id="{A192817B-BE54-4539-AE8C-3B9D05066E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5100" y="1369053"/>
            <a:ext cx="9563762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A75F71-CE31-4A78-886D-F08AE97DC1C3}"/>
              </a:ext>
            </a:extLst>
          </p:cNvPr>
          <p:cNvSpPr/>
          <p:nvPr userDrawn="1"/>
        </p:nvSpPr>
        <p:spPr>
          <a:xfrm>
            <a:off x="4735273" y="1015343"/>
            <a:ext cx="414815" cy="509485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FECBDD-2A13-4944-8A60-DDC15787FF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75260" y="1060960"/>
            <a:ext cx="335617" cy="416069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CB9C4F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4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E801-8A1D-4C59-845B-8A684F67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C8653-8774-445B-B0D1-FA57D7791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14014-7DD5-4463-8EB9-0E774C903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C156E-6D14-40F7-B173-47811C824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F6F65-3169-417C-9649-81EC532D5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57AA0-EFCB-48CB-892D-B30315C9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94D41-D03A-4E8C-AD72-31C995E2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53A80-A8DF-4E01-B935-65C344BE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6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B57C-35AE-4389-A59B-C11C7A8B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D0828-0B8B-4110-93BA-B18480F5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0AA19-7100-48B3-999B-3563FCD1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9010D-BAE2-458A-92BE-B385D9D6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2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4DD9D-D51C-4BFD-9CD4-BFEA4801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F8BC4-87E6-4D0B-A4FB-897E2293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0340C-FD43-4F4E-8516-D6DEABE5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61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C482-5AC2-44FD-B4C4-8696DDDF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F5EB2-ECFE-42BF-B2DD-02D1DE3E4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AF97F-796B-4EB3-BD78-1DD4D4E64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76D22-48F7-44BB-9613-9D7D1F2F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C3E42-ABA6-43A7-A4EF-6908B1E2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74CDC-A072-440A-A38B-C0ACA303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354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E3F7-0CC2-41C4-9E86-AD7ABF11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BED69-7609-48D2-AB35-50E8568EF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13C03-8AC7-417B-B405-833EBD8E1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F968D-8810-4036-A106-2AD150D2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88994-9A06-4C0E-9851-CF11F19F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D701E-F84E-4153-AEC3-4C4FAC7E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9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7BAE-83E9-4D37-9AB1-690913DE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5F809-9A97-47C6-A9EC-87225E9C5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7BF5F-F775-40C3-87F3-8AA5B08F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C0D89-C410-4B74-A64E-61C19E0E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0DEEE-7A31-487C-83C5-B4536275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3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5725D-78DB-4B34-8B3B-F3FC62085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93AFD-3759-4373-81D6-4DA054682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184BA-5724-48C7-AF75-CEA43FF5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BA53F-2A5C-4EB7-8A03-266DD30F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EDC03-2838-4222-ACE2-420720A0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32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13365" y="1218100"/>
            <a:ext cx="9102089" cy="0"/>
          </a:xfrm>
          <a:prstGeom prst="line">
            <a:avLst/>
          </a:prstGeom>
          <a:ln>
            <a:solidFill>
              <a:srgbClr val="830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13365" y="1509503"/>
            <a:ext cx="9102089" cy="4513276"/>
          </a:xfrm>
          <a:prstGeom prst="rect">
            <a:avLst/>
          </a:prstGeom>
        </p:spPr>
        <p:txBody>
          <a:bodyPr vert="horz"/>
          <a:lstStyle>
            <a:lvl1pPr marL="194991" marR="0" indent="-194991" algn="l" defTabSz="495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83008F"/>
              </a:buClr>
              <a:buSzTx/>
              <a:buFont typeface="Arial"/>
              <a:buChar char="•"/>
              <a:tabLst/>
              <a:defRPr sz="1517" baseline="0">
                <a:latin typeface="Arial"/>
                <a:cs typeface="Arial"/>
              </a:defRPr>
            </a:lvl1pPr>
            <a:lvl2pPr>
              <a:defRPr sz="1517">
                <a:latin typeface="Arial"/>
                <a:cs typeface="Arial"/>
              </a:defRPr>
            </a:lvl2pPr>
            <a:lvl3pPr>
              <a:defRPr sz="1517">
                <a:latin typeface="Arial"/>
                <a:cs typeface="Arial"/>
              </a:defRPr>
            </a:lvl3pPr>
            <a:lvl4pPr>
              <a:defRPr sz="1517">
                <a:latin typeface="Arial"/>
                <a:cs typeface="Arial"/>
              </a:defRPr>
            </a:lvl4pPr>
            <a:lvl5pPr>
              <a:defRPr sz="1517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13364" y="275168"/>
            <a:ext cx="8915400" cy="813405"/>
          </a:xfrm>
          <a:prstGeom prst="rect">
            <a:avLst/>
          </a:prstGeom>
        </p:spPr>
        <p:txBody>
          <a:bodyPr vert="horz"/>
          <a:lstStyle>
            <a:lvl1pPr algn="l">
              <a:defRPr sz="3033">
                <a:solidFill>
                  <a:srgbClr val="83008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7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9845" y="3458012"/>
            <a:ext cx="4443429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9845" y="2645179"/>
            <a:ext cx="4443429" cy="812832"/>
          </a:xfrm>
          <a:prstGeom prst="rect">
            <a:avLst/>
          </a:prstGeom>
        </p:spPr>
        <p:txBody>
          <a:bodyPr vert="horz"/>
          <a:lstStyle>
            <a:lvl1pPr algn="l">
              <a:defRPr sz="34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1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9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57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49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5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8C52-5963-41A5-A4D3-2BF935015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41E17-CE4D-4F0E-A956-C98703FAE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0F8D5-BF83-43D5-9622-8A9DF9D6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305DD-8B81-46BE-A2BD-34D36D1F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E12B-97A0-47DC-8641-3C5AF651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9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34C8-B419-4AF2-8D65-4AF511E3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D598-DB5B-486A-A474-927D23EA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74D27-69DA-43F2-9200-A8733964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B0E8-EFFB-4306-83D1-F715AD6F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6D0A-9361-49B2-AE56-C9D1AC83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82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F399-84A3-433A-8130-58A60FF6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7F297-7CF6-49A5-91B8-BE1C5B16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1B522-FDEF-4E9D-838E-010F02E5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FFDFE-4974-4E02-ADAA-4DC8E6C4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6F3BF-961E-4575-A650-7909A76C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0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542C-9B5D-4E92-A863-1C9C99B0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5C9E-AACF-4DD4-8B55-FF7CDA7AD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93B62-B9CC-4647-BD88-14080411F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A4D47-1D60-4669-AD23-603F20A1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7026-EE0F-41C1-9541-0E1B8EA7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72CD3-3E19-4FBE-BC91-4E136A03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1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55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909" r:id="rId2"/>
    <p:sldLayoutId id="214748392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577C32"/>
          </a:solidFill>
          <a:effectLst>
            <a:outerShdw blurRad="254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4F81BD"/>
        </a:buClr>
        <a:buSzPct val="85000"/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rgbClr val="C0504D"/>
        </a:buClr>
        <a:buSzPct val="70000"/>
        <a:buFont typeface="Wingdings" panose="05000000000000000000" pitchFamily="2" charset="2"/>
        <a:buChar char="¡"/>
        <a:defRPr sz="2500" kern="1200">
          <a:solidFill>
            <a:srgbClr val="114178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699E00"/>
        </a:buClr>
        <a:buSzPct val="75000"/>
        <a:buFont typeface="Wingdings 2" panose="05020102010507070707" pitchFamily="18" charset="2"/>
        <a:buChar char="÷"/>
        <a:defRPr sz="2200" kern="1200">
          <a:solidFill>
            <a:srgbClr val="2C3846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anose="05000000000000000000" pitchFamily="2" charset="2"/>
        <a:buChar char=""/>
        <a:defRPr sz="1900" kern="1200">
          <a:solidFill>
            <a:srgbClr val="384D64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Placeholder 12">
            <a:extLst>
              <a:ext uri="{FF2B5EF4-FFF2-40B4-BE49-F238E27FC236}">
                <a16:creationId xmlns:a16="http://schemas.microsoft.com/office/drawing/2014/main" id="{DEF7B433-A0C6-4575-9ED2-6CC76F9E98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6761" y="1524000"/>
            <a:ext cx="92456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80" name="Title Placeholder 21">
            <a:extLst>
              <a:ext uri="{FF2B5EF4-FFF2-40B4-BE49-F238E27FC236}">
                <a16:creationId xmlns:a16="http://schemas.microsoft.com/office/drawing/2014/main" id="{6C2BBF53-5102-4DBD-9058-695BA5EB88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6761" y="180977"/>
            <a:ext cx="92456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5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577C3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F81BD"/>
        </a:buClr>
        <a:buSzPct val="85000"/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rgbClr val="C0504D"/>
        </a:buClr>
        <a:buSzPct val="70000"/>
        <a:buFont typeface="Wingdings" panose="05000000000000000000" pitchFamily="2" charset="2"/>
        <a:buChar char="¡"/>
        <a:defRPr sz="2500" kern="1200">
          <a:solidFill>
            <a:srgbClr val="114178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699E00"/>
        </a:buClr>
        <a:buSzPct val="75000"/>
        <a:buFont typeface="Wingdings 2" panose="05020102010507070707" pitchFamily="18" charset="2"/>
        <a:buChar char="÷"/>
        <a:defRPr sz="2200" kern="1200">
          <a:solidFill>
            <a:srgbClr val="2C3846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anose="05000000000000000000" pitchFamily="2" charset="2"/>
        <a:buChar char=""/>
        <a:defRPr sz="1900" kern="1200">
          <a:solidFill>
            <a:srgbClr val="384D64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9C053-8423-486C-9441-CD909603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AC504-C4DC-4B32-9463-D7605EBB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DA7FB-9B3B-4415-ACCB-058421884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A0CA-C87A-49F1-A2F4-CF59305399A0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A3A45-CC75-4BB2-8A18-52E7D709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646E2-76B0-465D-B3BE-F2E45046B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CE14-2DB9-4BAD-982E-8280DCC86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5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br.uk/da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2D827E4-C1AD-46FF-9D50-91A4E8121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065545"/>
              </p:ext>
            </p:extLst>
          </p:nvPr>
        </p:nvGraphicFramePr>
        <p:xfrm>
          <a:off x="0" y="39746"/>
          <a:ext cx="9906000" cy="582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2773E5E7-38EA-4513-AC05-E7E947759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53" y="5867458"/>
            <a:ext cx="98083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en-GB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: Net debt is gross debt minus liquid assets; Forecasts from 2025/26; Figures exclude public banks.</a:t>
            </a:r>
          </a:p>
          <a:p>
            <a:pPr eaLnBrk="1" hangingPunct="1"/>
            <a:r>
              <a:rPr lang="en-GB" alt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GB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1350" i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Finances Databank</a:t>
            </a:r>
            <a:r>
              <a:rPr lang="en-GB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Office for Budget Responsibility (August 2025); </a:t>
            </a:r>
            <a:r>
              <a:rPr lang="en-GB" alt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Economic Outlook</a:t>
            </a:r>
            <a:r>
              <a:rPr lang="en-GB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NIESR (August 2025).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7FBE4034-9FA8-473F-B371-9CFF42CE3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2" y="6316662"/>
            <a:ext cx="9906001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1440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Chart 2  </a:t>
            </a:r>
            <a:r>
              <a:rPr lang="en-GB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UK public-sector current deficit and net debt (financial years)</a:t>
            </a:r>
          </a:p>
        </p:txBody>
      </p:sp>
    </p:spTree>
    <p:extLst>
      <p:ext uri="{BB962C8B-B14F-4D97-AF65-F5344CB8AC3E}">
        <p14:creationId xmlns:p14="http://schemas.microsoft.com/office/powerpoint/2010/main" val="1208060976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Civic">
  <a:themeElements>
    <a:clrScheme name="Custom 16">
      <a:dk1>
        <a:srgbClr val="000000"/>
      </a:dk1>
      <a:lt1>
        <a:srgbClr val="FFFFFF"/>
      </a:lt1>
      <a:dk2>
        <a:srgbClr val="1616B2"/>
      </a:dk2>
      <a:lt2>
        <a:srgbClr val="000000"/>
      </a:lt2>
      <a:accent1>
        <a:srgbClr val="660066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B8"/>
      </a:accent5>
      <a:accent6>
        <a:srgbClr val="B90000"/>
      </a:accent6>
      <a:hlink>
        <a:srgbClr val="006600"/>
      </a:hlink>
      <a:folHlink>
        <a:srgbClr val="743A00"/>
      </a:folHlink>
    </a:clrScheme>
    <a:fontScheme name="5_Civ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">
      <a:dk1>
        <a:srgbClr val="000000"/>
      </a:dk1>
      <a:lt1>
        <a:srgbClr val="FFFFFF"/>
      </a:lt1>
      <a:dk2>
        <a:srgbClr val="1616B2"/>
      </a:dk2>
      <a:lt2>
        <a:srgbClr val="000000"/>
      </a:lt2>
      <a:accent1>
        <a:srgbClr val="660066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B8"/>
      </a:accent5>
      <a:accent6>
        <a:srgbClr val="B90000"/>
      </a:accent6>
      <a:hlink>
        <a:srgbClr val="7A3D00"/>
      </a:hlink>
      <a:folHlink>
        <a:srgbClr val="336600"/>
      </a:folHlink>
    </a:clrScheme>
    <a:fontScheme name="5_Civ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30C5E931-390A-45F1-8045-8F190E5B1270}" vid="{99FA1486-54E4-42C2-B6F3-82FF30920B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68</Words>
  <Application>Microsoft Office PowerPoint</Application>
  <PresentationFormat>A4 Paper (210x297 mm)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Wingdings 2</vt:lpstr>
      <vt:lpstr>7_Civic</vt:lpstr>
      <vt:lpstr>Theme3</vt:lpstr>
      <vt:lpstr>Office Theme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John Sloman</cp:lastModifiedBy>
  <cp:revision>366</cp:revision>
  <dcterms:created xsi:type="dcterms:W3CDTF">2002-11-17T23:04:00Z</dcterms:created>
  <dcterms:modified xsi:type="dcterms:W3CDTF">2025-08-25T13:51:06Z</dcterms:modified>
</cp:coreProperties>
</file>