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0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06420351302239E-2"/>
          <c:y val="4.5572649540027307E-2"/>
          <c:w val="0.87337552998182921"/>
          <c:h val="0.861224520474351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Public-sctor net borrowing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Sheet1!$A$2:$A$56</c:f>
              <c:numCache>
                <c:formatCode>General</c:formatCode>
                <c:ptCount val="55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  <c:pt idx="47">
                  <c:v>2022</c:v>
                </c:pt>
                <c:pt idx="48">
                  <c:v>2023</c:v>
                </c:pt>
                <c:pt idx="49">
                  <c:v>2024</c:v>
                </c:pt>
                <c:pt idx="50">
                  <c:v>2025</c:v>
                </c:pt>
                <c:pt idx="51">
                  <c:v>2026</c:v>
                </c:pt>
                <c:pt idx="52">
                  <c:v>2027</c:v>
                </c:pt>
                <c:pt idx="53">
                  <c:v>2028</c:v>
                </c:pt>
                <c:pt idx="54">
                  <c:v>2029</c:v>
                </c:pt>
              </c:numCache>
            </c:numRef>
          </c:cat>
          <c:val>
            <c:numRef>
              <c:f>Sheet1!$B$2:$B$56</c:f>
              <c:numCache>
                <c:formatCode>0.0</c:formatCode>
                <c:ptCount val="55"/>
                <c:pt idx="0">
                  <c:v>6.3399071925754056</c:v>
                </c:pt>
                <c:pt idx="1">
                  <c:v>4.9371576802971875</c:v>
                </c:pt>
                <c:pt idx="2">
                  <c:v>3.8740336022964388</c:v>
                </c:pt>
                <c:pt idx="3">
                  <c:v>4.5228250341099647</c:v>
                </c:pt>
                <c:pt idx="4">
                  <c:v>3.6809551703938523</c:v>
                </c:pt>
                <c:pt idx="5">
                  <c:v>4.3201971181210874</c:v>
                </c:pt>
                <c:pt idx="6">
                  <c:v>2.0149872866696446</c:v>
                </c:pt>
                <c:pt idx="7">
                  <c:v>2.6130794691857298</c:v>
                </c:pt>
                <c:pt idx="8">
                  <c:v>3.3009632704205498</c:v>
                </c:pt>
                <c:pt idx="9">
                  <c:v>3.2521190013516983</c:v>
                </c:pt>
                <c:pt idx="10">
                  <c:v>2.134088004554485</c:v>
                </c:pt>
                <c:pt idx="11">
                  <c:v>1.9200014059506862</c:v>
                </c:pt>
                <c:pt idx="12">
                  <c:v>0.99269855927627304</c:v>
                </c:pt>
                <c:pt idx="13">
                  <c:v>-0.96920962970233182</c:v>
                </c:pt>
                <c:pt idx="14">
                  <c:v>1.9711481142947979E-2</c:v>
                </c:pt>
                <c:pt idx="15">
                  <c:v>1.0764128009982754</c:v>
                </c:pt>
                <c:pt idx="16">
                  <c:v>3.3176599356683343</c:v>
                </c:pt>
                <c:pt idx="17">
                  <c:v>6.2719651399611607</c:v>
                </c:pt>
                <c:pt idx="18">
                  <c:v>6.5553216183123073</c:v>
                </c:pt>
                <c:pt idx="19">
                  <c:v>5.3443650190114065</c:v>
                </c:pt>
                <c:pt idx="20">
                  <c:v>4.1022023868618698</c:v>
                </c:pt>
                <c:pt idx="21">
                  <c:v>3.1385229714186504</c:v>
                </c:pt>
                <c:pt idx="22">
                  <c:v>1.067600164612978</c:v>
                </c:pt>
                <c:pt idx="23">
                  <c:v>-4.1582429245516526E-3</c:v>
                </c:pt>
                <c:pt idx="24">
                  <c:v>-1.0707241210166825</c:v>
                </c:pt>
                <c:pt idx="25">
                  <c:v>-1.454910513628179</c:v>
                </c:pt>
                <c:pt idx="26">
                  <c:v>0.50253262209911287</c:v>
                </c:pt>
                <c:pt idx="27">
                  <c:v>2.9186078831034754</c:v>
                </c:pt>
                <c:pt idx="28">
                  <c:v>3.4530068733247892</c:v>
                </c:pt>
                <c:pt idx="29">
                  <c:v>3.8866656782050932</c:v>
                </c:pt>
                <c:pt idx="30">
                  <c:v>3.2393858787648484</c:v>
                </c:pt>
                <c:pt idx="31">
                  <c:v>2.7991158986849491</c:v>
                </c:pt>
                <c:pt idx="32">
                  <c:v>2.9180200559195111</c:v>
                </c:pt>
                <c:pt idx="33">
                  <c:v>7.3893589239023383</c:v>
                </c:pt>
                <c:pt idx="34">
                  <c:v>10.302704896764862</c:v>
                </c:pt>
                <c:pt idx="35">
                  <c:v>8.6919155215278323</c:v>
                </c:pt>
                <c:pt idx="36">
                  <c:v>7.2113212418511585</c:v>
                </c:pt>
                <c:pt idx="37">
                  <c:v>7.1759231084441959</c:v>
                </c:pt>
                <c:pt idx="38">
                  <c:v>5.7364430471884349</c:v>
                </c:pt>
                <c:pt idx="39">
                  <c:v>5.2451098536635303</c:v>
                </c:pt>
                <c:pt idx="40">
                  <c:v>4.2255059261942964</c:v>
                </c:pt>
                <c:pt idx="41">
                  <c:v>2.8665999538141791</c:v>
                </c:pt>
                <c:pt idx="42">
                  <c:v>2.8475687151945297</c:v>
                </c:pt>
                <c:pt idx="43">
                  <c:v>2.0658083054658074</c:v>
                </c:pt>
                <c:pt idx="44">
                  <c:v>2.7065607667423031</c:v>
                </c:pt>
                <c:pt idx="45">
                  <c:v>15.074260797166925</c:v>
                </c:pt>
                <c:pt idx="46">
                  <c:v>5.1997527435306861</c:v>
                </c:pt>
                <c:pt idx="47">
                  <c:v>4.8272928691359605</c:v>
                </c:pt>
                <c:pt idx="48">
                  <c:v>4.4802137433315492</c:v>
                </c:pt>
                <c:pt idx="49">
                  <c:v>4.5295377794202709</c:v>
                </c:pt>
                <c:pt idx="50">
                  <c:v>3.5788439706397619</c:v>
                </c:pt>
                <c:pt idx="51">
                  <c:v>2.8914093993231265</c:v>
                </c:pt>
                <c:pt idx="52">
                  <c:v>2.2785056805319837</c:v>
                </c:pt>
                <c:pt idx="53">
                  <c:v>2.1929134289105625</c:v>
                </c:pt>
                <c:pt idx="54">
                  <c:v>2.0776549751185507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C8-40BE-AF73-7E34DAB440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Primary deficit</c:v>
                </c:pt>
              </c:strCache>
            </c:strRef>
          </c:tx>
          <c:spPr>
            <a:ln w="34925">
              <a:solidFill>
                <a:srgbClr val="0066CC"/>
              </a:solidFill>
            </a:ln>
          </c:spPr>
          <c:marker>
            <c:symbol val="none"/>
          </c:marker>
          <c:cat>
            <c:numRef>
              <c:f>Sheet1!$A$2:$A$56</c:f>
              <c:numCache>
                <c:formatCode>General</c:formatCode>
                <c:ptCount val="55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  <c:pt idx="47">
                  <c:v>2022</c:v>
                </c:pt>
                <c:pt idx="48">
                  <c:v>2023</c:v>
                </c:pt>
                <c:pt idx="49">
                  <c:v>2024</c:v>
                </c:pt>
                <c:pt idx="50">
                  <c:v>2025</c:v>
                </c:pt>
                <c:pt idx="51">
                  <c:v>2026</c:v>
                </c:pt>
                <c:pt idx="52">
                  <c:v>2027</c:v>
                </c:pt>
                <c:pt idx="53">
                  <c:v>2028</c:v>
                </c:pt>
                <c:pt idx="54">
                  <c:v>2029</c:v>
                </c:pt>
              </c:numCache>
            </c:numRef>
          </c:cat>
          <c:val>
            <c:numRef>
              <c:f>Sheet1!$C$2:$C$56</c:f>
              <c:numCache>
                <c:formatCode>0.0</c:formatCode>
                <c:ptCount val="55"/>
                <c:pt idx="0">
                  <c:v>2.7537501352801517</c:v>
                </c:pt>
                <c:pt idx="1">
                  <c:v>0.64177564228659723</c:v>
                </c:pt>
                <c:pt idx="2">
                  <c:v>-3.9225821918813353E-2</c:v>
                </c:pt>
                <c:pt idx="3">
                  <c:v>1.74243565706295</c:v>
                </c:pt>
                <c:pt idx="4">
                  <c:v>0.33306022386134776</c:v>
                </c:pt>
                <c:pt idx="5">
                  <c:v>-0.87031834437295719</c:v>
                </c:pt>
                <c:pt idx="6">
                  <c:v>-4.0748341593680921</c:v>
                </c:pt>
                <c:pt idx="7">
                  <c:v>-3.0184090925355065</c:v>
                </c:pt>
                <c:pt idx="8">
                  <c:v>-1.4490720591712178</c:v>
                </c:pt>
                <c:pt idx="9">
                  <c:v>-0.85232876606934349</c:v>
                </c:pt>
                <c:pt idx="10">
                  <c:v>-1.3273765209731252</c:v>
                </c:pt>
                <c:pt idx="11">
                  <c:v>-1.2041931077293102</c:v>
                </c:pt>
                <c:pt idx="12">
                  <c:v>-0.83457550132130609</c:v>
                </c:pt>
                <c:pt idx="13">
                  <c:v>-1.5404160616158216</c:v>
                </c:pt>
                <c:pt idx="14">
                  <c:v>-0.91518023194008913</c:v>
                </c:pt>
                <c:pt idx="15">
                  <c:v>-1.2316984131334965</c:v>
                </c:pt>
                <c:pt idx="16">
                  <c:v>0.15079694278051844</c:v>
                </c:pt>
                <c:pt idx="17">
                  <c:v>2.6626802823012863</c:v>
                </c:pt>
                <c:pt idx="18">
                  <c:v>3.0942854463446188</c:v>
                </c:pt>
                <c:pt idx="19">
                  <c:v>2.378071316916424</c:v>
                </c:pt>
                <c:pt idx="20">
                  <c:v>1.0216624973864905</c:v>
                </c:pt>
                <c:pt idx="21">
                  <c:v>0.27376213985990772</c:v>
                </c:pt>
                <c:pt idx="22">
                  <c:v>-1.0069218064166958</c:v>
                </c:pt>
                <c:pt idx="23">
                  <c:v>-1.7789278446843158</c:v>
                </c:pt>
                <c:pt idx="24">
                  <c:v>-2.5385654139981191</c:v>
                </c:pt>
                <c:pt idx="25">
                  <c:v>-2.5530580622731907</c:v>
                </c:pt>
                <c:pt idx="26">
                  <c:v>-0.59392727857779348</c:v>
                </c:pt>
                <c:pt idx="27">
                  <c:v>1.4443956046594952</c:v>
                </c:pt>
                <c:pt idx="28">
                  <c:v>1.8996993074265445</c:v>
                </c:pt>
                <c:pt idx="29">
                  <c:v>2.402078956420743</c:v>
                </c:pt>
                <c:pt idx="30">
                  <c:v>1.7049017814848046</c:v>
                </c:pt>
                <c:pt idx="31">
                  <c:v>0.98599735108764841</c:v>
                </c:pt>
                <c:pt idx="32">
                  <c:v>1.4817801002620765</c:v>
                </c:pt>
                <c:pt idx="33">
                  <c:v>5.1097751947484626</c:v>
                </c:pt>
                <c:pt idx="34">
                  <c:v>6.541766030407965</c:v>
                </c:pt>
                <c:pt idx="35">
                  <c:v>4.3001675431994419</c:v>
                </c:pt>
                <c:pt idx="36">
                  <c:v>2.8887788505047274</c:v>
                </c:pt>
                <c:pt idx="37">
                  <c:v>3.3365864996087979</c:v>
                </c:pt>
                <c:pt idx="38">
                  <c:v>2.4238381320784526</c:v>
                </c:pt>
                <c:pt idx="39">
                  <c:v>2.7904330168480431</c:v>
                </c:pt>
                <c:pt idx="40">
                  <c:v>2.2884463404490916</c:v>
                </c:pt>
                <c:pt idx="41">
                  <c:v>0.81244584957491783</c:v>
                </c:pt>
                <c:pt idx="42">
                  <c:v>0.89303613666142367</c:v>
                </c:pt>
                <c:pt idx="43">
                  <c:v>0.66574429236569244</c:v>
                </c:pt>
                <c:pt idx="44">
                  <c:v>1.6781969580045999</c:v>
                </c:pt>
                <c:pt idx="45">
                  <c:v>14.020938373795669</c:v>
                </c:pt>
                <c:pt idx="46">
                  <c:v>3.9701606822051807</c:v>
                </c:pt>
                <c:pt idx="47">
                  <c:v>1.9106785032652733</c:v>
                </c:pt>
                <c:pt idx="48">
                  <c:v>1.7060453167384966</c:v>
                </c:pt>
                <c:pt idx="49">
                  <c:v>1.518715067311881</c:v>
                </c:pt>
                <c:pt idx="50">
                  <c:v>0.75564903019797103</c:v>
                </c:pt>
                <c:pt idx="51">
                  <c:v>0.22566527932655253</c:v>
                </c:pt>
                <c:pt idx="52">
                  <c:v>-0.47287238622092925</c:v>
                </c:pt>
                <c:pt idx="53">
                  <c:v>-0.68363312809891175</c:v>
                </c:pt>
                <c:pt idx="54">
                  <c:v>-0.87042750725193041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F9-4AC6-B730-F7341C5A23D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Sheet1!$A$2:$A$56</c:f>
              <c:numCache>
                <c:formatCode>General</c:formatCode>
                <c:ptCount val="55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  <c:pt idx="47">
                  <c:v>2022</c:v>
                </c:pt>
                <c:pt idx="48">
                  <c:v>2023</c:v>
                </c:pt>
                <c:pt idx="49">
                  <c:v>2024</c:v>
                </c:pt>
                <c:pt idx="50">
                  <c:v>2025</c:v>
                </c:pt>
                <c:pt idx="51">
                  <c:v>2026</c:v>
                </c:pt>
                <c:pt idx="52">
                  <c:v>2027</c:v>
                </c:pt>
                <c:pt idx="53">
                  <c:v>2028</c:v>
                </c:pt>
                <c:pt idx="54">
                  <c:v>2029</c:v>
                </c:pt>
              </c:numCache>
            </c:numRef>
          </c:cat>
          <c:val>
            <c:numRef>
              <c:f>Sheet1!$D$2:$D$56</c:f>
              <c:numCache>
                <c:formatCode>General</c:formatCode>
                <c:ptCount val="55"/>
                <c:pt idx="0">
                  <c:v>0</c:v>
                </c:pt>
                <c:pt idx="5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C9-4D95-97D1-8FD439F9F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975064"/>
        <c:axId val="1"/>
      </c:lineChart>
      <c:catAx>
        <c:axId val="207975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-6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ax val="16"/>
          <c:min val="-6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/>
                  <a:t>Percentage of GDP</a:t>
                </a:r>
              </a:p>
            </c:rich>
          </c:tx>
          <c:layout>
            <c:manualLayout>
              <c:xMode val="edge"/>
              <c:yMode val="edge"/>
              <c:x val="6.7979002624671909E-4"/>
              <c:y val="0.26511144222230892"/>
            </c:manualLayout>
          </c:layout>
          <c:overlay val="0"/>
          <c:spPr>
            <a:noFill/>
            <a:ln w="20044">
              <a:noFill/>
            </a:ln>
          </c:spPr>
        </c:title>
        <c:numFmt formatCode="0;\–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midCat"/>
        <c:majorUnit val="2"/>
      </c:valAx>
      <c:spPr>
        <a:noFill/>
        <a:ln w="15875">
          <a:solidFill>
            <a:schemeClr val="bg1">
              <a:lumMod val="75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rgbClr val="0066CC"/>
                </a:solidFill>
              </a:defRPr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12750107875601194"/>
          <c:y val="7.2333699428528894E-2"/>
          <c:w val="0.36233807793256612"/>
          <c:h val="0.13947231835302951"/>
        </c:manualLayout>
      </c:layout>
      <c:overlay val="0"/>
      <c:spPr>
        <a:solidFill>
          <a:srgbClr val="FFFFDC"/>
        </a:solidFill>
        <a:ln w="15875">
          <a:solidFill>
            <a:srgbClr val="660066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323AF-3BCF-1EE6-19FA-5ED2ABBB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7A6B2A9-4698-1278-D908-EAC347BC65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661E332-C00B-69CF-00BF-DC6CD4DBC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4465F3-4162-80AD-0433-C611B3035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95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E9756-4392-FDFE-F5C1-0D3F56A1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7699C6E7-FF03-E203-700A-9F12A8A0D7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70402"/>
              </p:ext>
            </p:extLst>
          </p:nvPr>
        </p:nvGraphicFramePr>
        <p:xfrm>
          <a:off x="0" y="29361"/>
          <a:ext cx="9906000" cy="5587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2D4F1D-5EF6-59D2-EF30-5EC886ACFB4C}"/>
              </a:ext>
            </a:extLst>
          </p:cNvPr>
          <p:cNvSpPr txBox="1"/>
          <p:nvPr/>
        </p:nvSpPr>
        <p:spPr>
          <a:xfrm>
            <a:off x="0" y="6220911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1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Net borrowing and the primary deficit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90C93-650C-67EE-4397-0711AF904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76" y="5617279"/>
            <a:ext cx="9484485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 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Data relate to financial years; f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igures exclude public banks; data from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2024/25 are forecasts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spc="-1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66D10D-5537-2D50-B54D-7F5FA3560E85}"/>
              </a:ext>
            </a:extLst>
          </p:cNvPr>
          <p:cNvSpPr/>
          <p:nvPr/>
        </p:nvSpPr>
        <p:spPr>
          <a:xfrm>
            <a:off x="8737133" y="281031"/>
            <a:ext cx="813733" cy="4823669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solidFill>
              <a:srgbClr val="7777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355D7-F034-0050-8A44-3CBE2E7EA2B8}"/>
              </a:ext>
            </a:extLst>
          </p:cNvPr>
          <p:cNvSpPr txBox="1"/>
          <p:nvPr/>
        </p:nvSpPr>
        <p:spPr>
          <a:xfrm>
            <a:off x="8709466" y="355864"/>
            <a:ext cx="87745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Forecast</a:t>
            </a:r>
          </a:p>
        </p:txBody>
      </p:sp>
    </p:spTree>
    <p:extLst>
      <p:ext uri="{BB962C8B-B14F-4D97-AF65-F5344CB8AC3E}">
        <p14:creationId xmlns:p14="http://schemas.microsoft.com/office/powerpoint/2010/main" val="82570717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477</TotalTime>
  <Words>47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25</cp:revision>
  <dcterms:created xsi:type="dcterms:W3CDTF">2023-11-16T11:42:48Z</dcterms:created>
  <dcterms:modified xsi:type="dcterms:W3CDTF">2024-11-14T14:19:16Z</dcterms:modified>
</cp:coreProperties>
</file>