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DC"/>
    <a:srgbClr val="FFFFD7"/>
    <a:srgbClr val="CF5F0B"/>
    <a:srgbClr val="809E2A"/>
    <a:srgbClr val="98AF43"/>
    <a:srgbClr val="DD6F15"/>
    <a:srgbClr val="E39067"/>
    <a:srgbClr val="C34182"/>
    <a:srgbClr val="C04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15122148193012E-2"/>
          <c:y val="4.3379620331834484E-2"/>
          <c:w val="0.86956682818493847"/>
          <c:h val="0.87279073594618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revenue as % of GDP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</c:numCache>
            </c:numRef>
          </c:cat>
          <c:val>
            <c:numRef>
              <c:f>Sheet1!$B$2:$B$20</c:f>
              <c:numCache>
                <c:formatCode>0.0</c:formatCode>
                <c:ptCount val="19"/>
                <c:pt idx="0">
                  <c:v>33.220319408191187</c:v>
                </c:pt>
                <c:pt idx="1">
                  <c:v>33.445092287795447</c:v>
                </c:pt>
                <c:pt idx="2">
                  <c:v>32.791005130006333</c:v>
                </c:pt>
                <c:pt idx="3">
                  <c:v>32.688306641394838</c:v>
                </c:pt>
                <c:pt idx="4">
                  <c:v>32.616118980230389</c:v>
                </c:pt>
                <c:pt idx="5">
                  <c:v>32.801200766005898</c:v>
                </c:pt>
                <c:pt idx="6">
                  <c:v>33.595566161188515</c:v>
                </c:pt>
                <c:pt idx="7">
                  <c:v>33.37470602360959</c:v>
                </c:pt>
                <c:pt idx="8">
                  <c:v>33.824804697294027</c:v>
                </c:pt>
                <c:pt idx="9">
                  <c:v>33.131344093518891</c:v>
                </c:pt>
                <c:pt idx="10">
                  <c:v>34.064670775853642</c:v>
                </c:pt>
                <c:pt idx="11">
                  <c:v>35.207956799460668</c:v>
                </c:pt>
                <c:pt idx="12">
                  <c:v>36.299999999999997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Forecast: no change in NI</c:v>
                </c:pt>
              </c:strCache>
            </c:strRef>
          </c:tx>
          <c:spPr>
            <a:ln w="34925">
              <a:solidFill>
                <a:srgbClr val="CF5F0B"/>
              </a:solidFill>
              <a:prstDash val="dashDot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12" formatCode="0.0">
                  <c:v>36.299999999999997</c:v>
                </c:pt>
                <c:pt idx="13" formatCode="0.0">
                  <c:v>36.936858075334833</c:v>
                </c:pt>
                <c:pt idx="14" formatCode="0.0">
                  <c:v>37.304759149978672</c:v>
                </c:pt>
                <c:pt idx="15" formatCode="0.0">
                  <c:v>37.315066226287669</c:v>
                </c:pt>
                <c:pt idx="16" formatCode="0.0">
                  <c:v>37.661095698521613</c:v>
                </c:pt>
                <c:pt idx="17" formatCode="0.0">
                  <c:v>37.745930965259753</c:v>
                </c:pt>
                <c:pt idx="18" formatCode="0.0">
                  <c:v>37.651225318383673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E0-48AF-841F-C807F75C6C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Forecast: first reduction in NI</c:v>
                </c:pt>
              </c:strCache>
            </c:strRef>
          </c:tx>
          <c:spPr>
            <a:ln w="34925">
              <a:solidFill>
                <a:srgbClr val="809E2A"/>
              </a:solidFill>
              <a:prstDash val="dash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</c:numCache>
            </c:numRef>
          </c:cat>
          <c:val>
            <c:numRef>
              <c:f>Sheet1!$D$2:$D$20</c:f>
              <c:numCache>
                <c:formatCode>General</c:formatCode>
                <c:ptCount val="19"/>
                <c:pt idx="12" formatCode="0.0">
                  <c:v>36.267017345519349</c:v>
                </c:pt>
                <c:pt idx="13" formatCode="0.0">
                  <c:v>36.090059529416173</c:v>
                </c:pt>
                <c:pt idx="14" formatCode="0.0">
                  <c:v>36.987172759583423</c:v>
                </c:pt>
                <c:pt idx="15" formatCode="0.0">
                  <c:v>37.082312045784683</c:v>
                </c:pt>
                <c:pt idx="16" formatCode="0.0">
                  <c:v>37.127681540185023</c:v>
                </c:pt>
                <c:pt idx="17" formatCode="0.0">
                  <c:v>37.223447271373225</c:v>
                </c:pt>
                <c:pt idx="18" formatCode="0.0">
                  <c:v>37.338570851854087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12-4F5E-A370-62F8C0D34A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Forecast: second reduction in NI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</c:numCache>
            </c:numRef>
          </c:cat>
          <c:val>
            <c:numRef>
              <c:f>Sheet1!$E$2:$E$20</c:f>
              <c:numCache>
                <c:formatCode>General</c:formatCode>
                <c:ptCount val="19"/>
                <c:pt idx="12" formatCode="0.0">
                  <c:v>36.251155105173304</c:v>
                </c:pt>
                <c:pt idx="13" formatCode="0.0">
                  <c:v>36.069380178100602</c:v>
                </c:pt>
                <c:pt idx="14" formatCode="0.0">
                  <c:v>36.477369412950637</c:v>
                </c:pt>
                <c:pt idx="15" formatCode="0.0">
                  <c:v>36.679998193564593</c:v>
                </c:pt>
                <c:pt idx="16" formatCode="0.0">
                  <c:v>36.861182880351663</c:v>
                </c:pt>
                <c:pt idx="17" formatCode="0.0">
                  <c:v>37.029353998644609</c:v>
                </c:pt>
                <c:pt idx="18" formatCode="0.0">
                  <c:v>37.137295768515038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12-4F5E-A370-62F8C0D34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38"/>
          <c:min val="31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6.7979002624671909E-4"/>
              <c:y val="0.29178820076122897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1"/>
        <c:minorUnit val="0.5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t"/>
      <c:legendEntry>
        <c:idx val="0"/>
        <c:delete val="1"/>
      </c:legendEntry>
      <c:legendEntry>
        <c:idx val="1"/>
        <c:txPr>
          <a:bodyPr/>
          <a:lstStyle/>
          <a:p>
            <a:pPr>
              <a:defRPr sz="2000">
                <a:solidFill>
                  <a:srgbClr val="CF5F0B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rgbClr val="809E2A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0651756511205331"/>
          <c:y val="5.9213603967190588E-2"/>
          <c:w val="0.46004169190389665"/>
          <c:h val="0.22124872148521327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07/03/2024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217924"/>
              </p:ext>
            </p:extLst>
          </p:nvPr>
        </p:nvGraphicFramePr>
        <p:xfrm>
          <a:off x="0" y="0"/>
          <a:ext cx="9906000" cy="57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Tax revenue as a percentage of GDP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55289"/>
            <a:ext cx="9945149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 beginning in year shown; 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from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 (shown as dashed line)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33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Economic and Fiscal Outlook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Table C4.1, 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Office for Budget Responsibility (March 2024).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613</TotalTime>
  <Words>52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19</cp:revision>
  <dcterms:created xsi:type="dcterms:W3CDTF">2023-11-16T16:34:19Z</dcterms:created>
  <dcterms:modified xsi:type="dcterms:W3CDTF">2024-03-07T15:47:11Z</dcterms:modified>
</cp:coreProperties>
</file>