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51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  <a:srgbClr val="006600"/>
    <a:srgbClr val="CCFFCC"/>
    <a:srgbClr val="B1510F"/>
    <a:srgbClr val="00A44A"/>
    <a:srgbClr val="009242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-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5544114677973"/>
          <c:y val="3.1736746295617936E-2"/>
          <c:w val="0.76863910761154841"/>
          <c:h val="0.86448397857456671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ln w="19050">
              <a:solidFill>
                <a:srgbClr val="000066"/>
              </a:solidFill>
            </a:ln>
          </c:spPr>
          <c:invertIfNegative val="0"/>
          <c:cat>
            <c:numRef>
              <c:f>Sheet1!$A$2:$A$28</c:f>
              <c:numCache>
                <c:formatCode>General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Sheet1!$D$2:$D$28</c:f>
              <c:numCache>
                <c:formatCode>0.0</c:formatCode>
                <c:ptCount val="27"/>
                <c:pt idx="0">
                  <c:v>3.7</c:v>
                </c:pt>
                <c:pt idx="1">
                  <c:v>1.9</c:v>
                </c:pt>
                <c:pt idx="2">
                  <c:v>2.2000000000000002</c:v>
                </c:pt>
                <c:pt idx="3">
                  <c:v>3.9</c:v>
                </c:pt>
                <c:pt idx="4">
                  <c:v>6</c:v>
                </c:pt>
                <c:pt idx="5">
                  <c:v>5.6</c:v>
                </c:pt>
                <c:pt idx="6">
                  <c:v>2.5</c:v>
                </c:pt>
                <c:pt idx="7">
                  <c:v>5</c:v>
                </c:pt>
                <c:pt idx="8">
                  <c:v>0.3</c:v>
                </c:pt>
                <c:pt idx="9">
                  <c:v>2.9</c:v>
                </c:pt>
                <c:pt idx="10">
                  <c:v>2.7</c:v>
                </c:pt>
                <c:pt idx="11">
                  <c:v>-0.5</c:v>
                </c:pt>
                <c:pt idx="12">
                  <c:v>0.1</c:v>
                </c:pt>
                <c:pt idx="13">
                  <c:v>-1.1000000000000001</c:v>
                </c:pt>
                <c:pt idx="14">
                  <c:v>-0.5</c:v>
                </c:pt>
                <c:pt idx="15">
                  <c:v>0.4</c:v>
                </c:pt>
                <c:pt idx="16">
                  <c:v>1</c:v>
                </c:pt>
                <c:pt idx="17">
                  <c:v>3.5</c:v>
                </c:pt>
                <c:pt idx="18">
                  <c:v>4</c:v>
                </c:pt>
                <c:pt idx="19">
                  <c:v>4.5999999999999996</c:v>
                </c:pt>
                <c:pt idx="20">
                  <c:v>1.8</c:v>
                </c:pt>
                <c:pt idx="21">
                  <c:v>2.4</c:v>
                </c:pt>
                <c:pt idx="22">
                  <c:v>3.2</c:v>
                </c:pt>
                <c:pt idx="23">
                  <c:v>-1.6</c:v>
                </c:pt>
                <c:pt idx="24">
                  <c:v>5.0999999999999996</c:v>
                </c:pt>
                <c:pt idx="25">
                  <c:v>-3.4</c:v>
                </c:pt>
                <c:pt idx="26">
                  <c:v>-2.9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0F-4AC0-B52E-61D2D3357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189561312"/>
        <c:axId val="189565632"/>
      </c:barChart>
      <c:lineChart>
        <c:grouping val="standard"/>
        <c:varyColors val="0"/>
        <c:ser>
          <c:idx val="4"/>
          <c:order val="1"/>
          <c:tx>
            <c:strRef>
              <c:f>Sheet1!$C$1</c:f>
              <c:strCache>
                <c:ptCount val="1"/>
                <c:pt idx="0">
                  <c:v>Level</c:v>
                </c:pt>
              </c:strCache>
            </c:strRef>
          </c:tx>
          <c:spPr>
            <a:ln w="41275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Sheet1!$C$2:$C$28</c:f>
              <c:numCache>
                <c:formatCode>0.0</c:formatCode>
                <c:ptCount val="27"/>
                <c:pt idx="0">
                  <c:v>60</c:v>
                </c:pt>
                <c:pt idx="1">
                  <c:v>61.2</c:v>
                </c:pt>
                <c:pt idx="2">
                  <c:v>62.5</c:v>
                </c:pt>
                <c:pt idx="3">
                  <c:v>64.900000000000006</c:v>
                </c:pt>
                <c:pt idx="4">
                  <c:v>68.900000000000006</c:v>
                </c:pt>
                <c:pt idx="5">
                  <c:v>72.7</c:v>
                </c:pt>
                <c:pt idx="6">
                  <c:v>74.5</c:v>
                </c:pt>
                <c:pt idx="7">
                  <c:v>78.2</c:v>
                </c:pt>
                <c:pt idx="8">
                  <c:v>78.5</c:v>
                </c:pt>
                <c:pt idx="9">
                  <c:v>80.7</c:v>
                </c:pt>
                <c:pt idx="10">
                  <c:v>82.9</c:v>
                </c:pt>
                <c:pt idx="11">
                  <c:v>82.5</c:v>
                </c:pt>
                <c:pt idx="12">
                  <c:v>82.6</c:v>
                </c:pt>
                <c:pt idx="13">
                  <c:v>81.8</c:v>
                </c:pt>
                <c:pt idx="14">
                  <c:v>81.400000000000006</c:v>
                </c:pt>
                <c:pt idx="15">
                  <c:v>81.7</c:v>
                </c:pt>
                <c:pt idx="16">
                  <c:v>82.5</c:v>
                </c:pt>
                <c:pt idx="17">
                  <c:v>85.4</c:v>
                </c:pt>
                <c:pt idx="18">
                  <c:v>88.8</c:v>
                </c:pt>
                <c:pt idx="19">
                  <c:v>92.9</c:v>
                </c:pt>
                <c:pt idx="20">
                  <c:v>94.6</c:v>
                </c:pt>
                <c:pt idx="21">
                  <c:v>96.9</c:v>
                </c:pt>
                <c:pt idx="22">
                  <c:v>100</c:v>
                </c:pt>
                <c:pt idx="23">
                  <c:v>98.4</c:v>
                </c:pt>
                <c:pt idx="24">
                  <c:v>103.4</c:v>
                </c:pt>
                <c:pt idx="25">
                  <c:v>99.9</c:v>
                </c:pt>
                <c:pt idx="26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BF-4C44-8DFD-46E7DFB5E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414056"/>
        <c:axId val="1"/>
      </c:lineChart>
      <c:lineChart>
        <c:grouping val="standar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Zero</c:v>
                </c:pt>
              </c:strCache>
            </c:strRef>
          </c:tx>
          <c:spPr>
            <a:ln w="15031">
              <a:solidFill>
                <a:srgbClr val="808080"/>
              </a:solidFill>
              <a:prstDash val="solid"/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0</c:v>
                </c:pt>
                <c:pt idx="2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BF-4C44-8DFD-46E7DFB5E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561312"/>
        <c:axId val="189565632"/>
      </c:lineChart>
      <c:catAx>
        <c:axId val="24941405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"/>
        <c:auto val="0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in val="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rgbClr val="C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b="0" i="0" baseline="0" dirty="0">
                    <a:solidFill>
                      <a:srgbClr val="C00000"/>
                    </a:solidFill>
                    <a:effectLst/>
                  </a:rPr>
                  <a:t>Index 2019=100</a:t>
                </a:r>
              </a:p>
            </c:rich>
          </c:tx>
          <c:layout>
            <c:manualLayout>
              <c:xMode val="edge"/>
              <c:yMode val="edge"/>
              <c:x val="5.7338986472844084E-5"/>
              <c:y val="0.28943793909787446"/>
            </c:manualLayout>
          </c:layout>
          <c:overlay val="0"/>
          <c:spPr>
            <a:noFill/>
            <a:ln w="30062">
              <a:noFill/>
            </a:ln>
          </c:spPr>
        </c:title>
        <c:numFmt formatCode="0;\−0\ " sourceLinked="0"/>
        <c:majorTickMark val="out"/>
        <c:minorTickMark val="none"/>
        <c:tickLblPos val="nextTo"/>
        <c:spPr>
          <a:ln w="25400">
            <a:solidFill>
              <a:srgbClr val="C00000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9414056"/>
        <c:crosses val="autoZero"/>
        <c:crossBetween val="between"/>
        <c:majorUnit val="10"/>
        <c:minorUnit val="5"/>
      </c:valAx>
      <c:valAx>
        <c:axId val="189565632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b="0">
                    <a:solidFill>
                      <a:srgbClr val="0000CC"/>
                    </a:solidFill>
                  </a:defRPr>
                </a:pPr>
                <a:r>
                  <a:rPr lang="en-GB" b="0" dirty="0">
                    <a:solidFill>
                      <a:srgbClr val="0000CC"/>
                    </a:solidFill>
                  </a:rPr>
                  <a:t>Annual rate of growth, %</a:t>
                </a:r>
              </a:p>
            </c:rich>
          </c:tx>
          <c:layout>
            <c:manualLayout>
              <c:xMode val="edge"/>
              <c:yMode val="edge"/>
              <c:x val="0.96319250959014735"/>
              <c:y val="0.20306564155743886"/>
            </c:manualLayout>
          </c:layout>
          <c:overlay val="0"/>
        </c:title>
        <c:numFmt formatCode="\ \ 0.0;\–0.0\ " sourceLinked="0"/>
        <c:majorTickMark val="out"/>
        <c:minorTickMark val="none"/>
        <c:tickLblPos val="nextTo"/>
        <c:spPr>
          <a:ln w="25400">
            <a:solidFill>
              <a:srgbClr val="0000CC"/>
            </a:solidFill>
          </a:ln>
        </c:spPr>
        <c:txPr>
          <a:bodyPr/>
          <a:lstStyle/>
          <a:p>
            <a:pPr>
              <a:defRPr b="0">
                <a:solidFill>
                  <a:srgbClr val="0000CC"/>
                </a:solidFill>
              </a:defRPr>
            </a:pPr>
            <a:endParaRPr lang="en-US"/>
          </a:p>
        </c:txPr>
        <c:crossAx val="189561312"/>
        <c:crosses val="max"/>
        <c:crossBetween val="between"/>
      </c:valAx>
      <c:catAx>
        <c:axId val="189561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956563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B5BA-6BBD-4CDC-AFFF-F6FB5C4AE032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156C-2AEB-4E14-B187-BB6DEC3B8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6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0D9F9CA4-5102-4C13-8C03-1CC802692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64EB2-A98E-4FF8-B214-0A641B0C22A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0306" name="Rectangle 7">
            <a:extLst>
              <a:ext uri="{FF2B5EF4-FFF2-40B4-BE49-F238E27FC236}">
                <a16:creationId xmlns:a16="http://schemas.microsoft.com/office/drawing/2014/main" id="{10894999-A446-46C5-977F-E90298E085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58A8271-B990-4009-80A5-C8F62739956A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610307" name="Rectangle 7">
            <a:extLst>
              <a:ext uri="{FF2B5EF4-FFF2-40B4-BE49-F238E27FC236}">
                <a16:creationId xmlns:a16="http://schemas.microsoft.com/office/drawing/2014/main" id="{9966B045-0468-48C1-ADE6-E8AE0B8B4D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AB641CF-FEAF-4EDB-BDFC-3460301FFF70}" type="slidenum">
              <a:rPr lang="en-GB" altLang="en-US" sz="1200"/>
              <a:pPr algn="r" eaLnBrk="1" hangingPunct="1"/>
              <a:t>1</a:t>
            </a:fld>
            <a:endParaRPr lang="en-GB" altLang="en-US" sz="1200"/>
          </a:p>
        </p:txBody>
      </p:sp>
      <p:sp>
        <p:nvSpPr>
          <p:cNvPr id="610308" name="Rectangle 2">
            <a:extLst>
              <a:ext uri="{FF2B5EF4-FFF2-40B4-BE49-F238E27FC236}">
                <a16:creationId xmlns:a16="http://schemas.microsoft.com/office/drawing/2014/main" id="{555029BE-25D8-43E4-B8F6-8492EF44A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610309" name="Rectangle 3">
            <a:extLst>
              <a:ext uri="{FF2B5EF4-FFF2-40B4-BE49-F238E27FC236}">
                <a16:creationId xmlns:a16="http://schemas.microsoft.com/office/drawing/2014/main" id="{8D0989C4-BAC8-4611-9718-6F8494979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39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4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7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4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74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5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businessindustryandtrade/retailindustry/timeseries/j5eb" TargetMode="External"/><Relationship Id="rId4" Type="http://schemas.openxmlformats.org/officeDocument/2006/relationships/hyperlink" Target="https://www.ons.gov.uk/businessindustryandtrade/retailindustry/timeseries/j5ek/dr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CEA8F8D-D47C-4267-A387-02059C8BA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86477"/>
              </p:ext>
            </p:extLst>
          </p:nvPr>
        </p:nvGraphicFramePr>
        <p:xfrm>
          <a:off x="0" y="196849"/>
          <a:ext cx="9906000" cy="5760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788FB9-D237-8D9B-FBF5-A339A2A51619}"/>
              </a:ext>
            </a:extLst>
          </p:cNvPr>
          <p:cNvSpPr txBox="1"/>
          <p:nvPr/>
        </p:nvSpPr>
        <p:spPr>
          <a:xfrm>
            <a:off x="797207" y="5915669"/>
            <a:ext cx="8472627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GB" sz="14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Based on Time Series Data, series </a:t>
            </a:r>
            <a:r>
              <a:rPr lang="en-GB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J5EK</a:t>
            </a:r>
            <a:r>
              <a:rPr lang="en-GB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u="sng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J5EB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, (ONS, June 2024)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BF32B-99F3-230D-4E86-864C6968B5DB}"/>
              </a:ext>
            </a:extLst>
          </p:cNvPr>
          <p:cNvSpPr txBox="1"/>
          <p:nvPr/>
        </p:nvSpPr>
        <p:spPr>
          <a:xfrm>
            <a:off x="0" y="6334780"/>
            <a:ext cx="990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3. Volume of retail sales: level and rate of growth </a:t>
            </a:r>
          </a:p>
        </p:txBody>
      </p:sp>
    </p:spTree>
    <p:extLst>
      <p:ext uri="{BB962C8B-B14F-4D97-AF65-F5344CB8AC3E}">
        <p14:creationId xmlns:p14="http://schemas.microsoft.com/office/powerpoint/2010/main" val="48396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D666A0266EB544A12B3A4250A8FE29" ma:contentTypeVersion="18" ma:contentTypeDescription="Create a new document." ma:contentTypeScope="" ma:versionID="b18b224186616ba7304ebb21deb7e316">
  <xsd:schema xmlns:xsd="http://www.w3.org/2001/XMLSchema" xmlns:xs="http://www.w3.org/2001/XMLSchema" xmlns:p="http://schemas.microsoft.com/office/2006/metadata/properties" xmlns:ns3="3a4c17fd-d402-4533-b067-c1538da0e286" xmlns:ns4="689d2d70-37ed-4a70-a01d-f154351938ca" targetNamespace="http://schemas.microsoft.com/office/2006/metadata/properties" ma:root="true" ma:fieldsID="819d1e4e737911e848afaad63e299d65" ns3:_="" ns4:_="">
    <xsd:import namespace="3a4c17fd-d402-4533-b067-c1538da0e286"/>
    <xsd:import namespace="689d2d70-37ed-4a70-a01d-f15435193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c17fd-d402-4533-b067-c1538da0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d2d70-37ed-4a70-a01d-f15435193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a4c17fd-d402-4533-b067-c1538da0e286" xsi:nil="true"/>
  </documentManagement>
</p:properties>
</file>

<file path=customXml/itemProps1.xml><?xml version="1.0" encoding="utf-8"?>
<ds:datastoreItem xmlns:ds="http://schemas.openxmlformats.org/officeDocument/2006/customXml" ds:itemID="{D3738954-7CC6-479A-80E9-70507CEB77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C48417-E6AF-47C6-8DDC-72EA3C2AD0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4c17fd-d402-4533-b067-c1538da0e286"/>
    <ds:schemaRef ds:uri="689d2d70-37ed-4a70-a01d-f15435193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E8CD1C-118D-4081-B097-D4F7E20D2AB9}">
  <ds:schemaRefs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3a4c17fd-d402-4533-b067-c1538da0e286"/>
    <ds:schemaRef ds:uri="http://schemas.openxmlformats.org/package/2006/metadata/core-properties"/>
    <ds:schemaRef ds:uri="689d2d70-37ed-4a70-a01d-f154351938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42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23</cp:revision>
  <dcterms:created xsi:type="dcterms:W3CDTF">2023-07-17T07:51:15Z</dcterms:created>
  <dcterms:modified xsi:type="dcterms:W3CDTF">2024-07-09T08:09:20Z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0x01010019D666A0266EB544A12B3A4250A8FE29</vt:lpwstr>
  </property>
</Properties>
</file>