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100"/>
    <a:srgbClr val="008000"/>
    <a:srgbClr val="CC3300"/>
    <a:srgbClr val="0000FF"/>
    <a:srgbClr val="CC0000"/>
    <a:srgbClr val="663300"/>
    <a:srgbClr val="660066"/>
    <a:srgbClr val="FFFFDC"/>
    <a:srgbClr val="FFFFCC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64" autoAdjust="0"/>
    <p:restoredTop sz="90929"/>
  </p:normalViewPr>
  <p:slideViewPr>
    <p:cSldViewPr snapToGrid="0">
      <p:cViewPr varScale="1">
        <p:scale>
          <a:sx n="91" d="100"/>
          <a:sy n="91" d="100"/>
        </p:scale>
        <p:origin x="588" y="2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41055925701595"/>
          <c:y val="3.6552907542400967E-2"/>
          <c:w val="0.84967908338380782"/>
          <c:h val="0.87873449934051073"/>
        </c:manualLayout>
      </c:layout>
      <c:lineChart>
        <c:grouping val="standard"/>
        <c:varyColors val="0"/>
        <c:ser>
          <c:idx val="11"/>
          <c:order val="0"/>
          <c:tx>
            <c:strRef>
              <c:f>Sheet1!$B$1</c:f>
              <c:strCache>
                <c:ptCount val="1"/>
                <c:pt idx="0">
                  <c:v>USA</c:v>
                </c:pt>
              </c:strCache>
            </c:strRef>
          </c:tx>
          <c:spPr>
            <a:ln w="38100">
              <a:solidFill>
                <a:srgbClr val="7030A0"/>
              </a:solidFill>
              <a:prstDash val="dash"/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2018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66</c:v>
                </c:pt>
                <c:pt idx="1">
                  <c:v>66.5</c:v>
                </c:pt>
                <c:pt idx="2">
                  <c:v>66.5</c:v>
                </c:pt>
                <c:pt idx="3">
                  <c:v>67.099999999999994</c:v>
                </c:pt>
                <c:pt idx="4">
                  <c:v>67.5</c:v>
                </c:pt>
                <c:pt idx="5">
                  <c:v>67.7</c:v>
                </c:pt>
                <c:pt idx="6">
                  <c:v>67.7</c:v>
                </c:pt>
                <c:pt idx="7">
                  <c:v>67.900000000000006</c:v>
                </c:pt>
                <c:pt idx="8">
                  <c:v>68.7</c:v>
                </c:pt>
                <c:pt idx="9">
                  <c:v>67.900000000000006</c:v>
                </c:pt>
                <c:pt idx="10">
                  <c:v>68.2</c:v>
                </c:pt>
                <c:pt idx="11">
                  <c:v>68.5</c:v>
                </c:pt>
                <c:pt idx="12">
                  <c:v>68.3</c:v>
                </c:pt>
                <c:pt idx="13">
                  <c:v>68.2</c:v>
                </c:pt>
                <c:pt idx="14">
                  <c:v>68.3</c:v>
                </c:pt>
                <c:pt idx="15">
                  <c:v>67.2</c:v>
                </c:pt>
                <c:pt idx="16">
                  <c:v>67.900000000000006</c:v>
                </c:pt>
                <c:pt idx="17">
                  <c:v>68.400000000000006</c:v>
                </c:pt>
                <c:pt idx="18">
                  <c:v>68.8</c:v>
                </c:pt>
                <c:pt idx="19">
                  <c:v>68.5</c:v>
                </c:pt>
                <c:pt idx="20">
                  <c:v>67.599999999999994</c:v>
                </c:pt>
                <c:pt idx="21">
                  <c:v>69.7</c:v>
                </c:pt>
                <c:pt idx="22">
                  <c:v>69.2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11-4D1E-A4FB-7C8AA7394966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Netherlands</c:v>
                </c:pt>
              </c:strCache>
            </c:strRef>
          </c:tx>
          <c:spPr>
            <a:ln w="47625">
              <a:noFill/>
              <a:prstDash val="sysDot"/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2018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Sheet1!$C$2:$C$24</c:f>
              <c:numCache>
                <c:formatCode>General</c:formatCode>
                <c:ptCount val="23"/>
                <c:pt idx="0">
                  <c:v>64.400000000000006</c:v>
                </c:pt>
                <c:pt idx="1">
                  <c:v>65</c:v>
                </c:pt>
                <c:pt idx="2">
                  <c:v>65.3</c:v>
                </c:pt>
                <c:pt idx="3">
                  <c:v>65.7</c:v>
                </c:pt>
                <c:pt idx="4">
                  <c:v>66.5</c:v>
                </c:pt>
                <c:pt idx="5">
                  <c:v>66.599999999999994</c:v>
                </c:pt>
                <c:pt idx="6">
                  <c:v>67.2</c:v>
                </c:pt>
                <c:pt idx="7">
                  <c:v>67.2</c:v>
                </c:pt>
                <c:pt idx="8">
                  <c:v>67.7</c:v>
                </c:pt>
                <c:pt idx="9">
                  <c:v>67.900000000000006</c:v>
                </c:pt>
                <c:pt idx="10">
                  <c:v>67.8</c:v>
                </c:pt>
                <c:pt idx="11">
                  <c:v>68.8</c:v>
                </c:pt>
                <c:pt idx="12">
                  <c:v>68.900000000000006</c:v>
                </c:pt>
                <c:pt idx="13">
                  <c:v>69.3</c:v>
                </c:pt>
                <c:pt idx="14">
                  <c:v>68.8</c:v>
                </c:pt>
                <c:pt idx="15">
                  <c:v>68.599999999999994</c:v>
                </c:pt>
                <c:pt idx="16">
                  <c:v>68.3</c:v>
                </c:pt>
                <c:pt idx="17">
                  <c:v>68.599999999999994</c:v>
                </c:pt>
                <c:pt idx="18">
                  <c:v>68.7</c:v>
                </c:pt>
                <c:pt idx="19">
                  <c:v>68.400000000000006</c:v>
                </c:pt>
                <c:pt idx="20">
                  <c:v>66.7</c:v>
                </c:pt>
                <c:pt idx="21">
                  <c:v>68.8</c:v>
                </c:pt>
                <c:pt idx="22">
                  <c:v>68.8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F8-4C7F-A4E0-AC66E5F1EBE9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Germany</c:v>
                </c:pt>
              </c:strCache>
            </c:strRef>
          </c:tx>
          <c:spPr>
            <a:ln w="41275" cap="sq">
              <a:solidFill>
                <a:srgbClr val="663300"/>
              </a:solidFill>
              <a:prstDash val="sysDot"/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2018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Sheet1!$D$2:$D$24</c:f>
              <c:numCache>
                <c:formatCode>General</c:formatCode>
                <c:ptCount val="23"/>
                <c:pt idx="0">
                  <c:v>62.2</c:v>
                </c:pt>
                <c:pt idx="1">
                  <c:v>62.9</c:v>
                </c:pt>
                <c:pt idx="2">
                  <c:v>63.1</c:v>
                </c:pt>
                <c:pt idx="3">
                  <c:v>63.3</c:v>
                </c:pt>
                <c:pt idx="4">
                  <c:v>64.099999999999994</c:v>
                </c:pt>
                <c:pt idx="5">
                  <c:v>64.7</c:v>
                </c:pt>
                <c:pt idx="6">
                  <c:v>65.599999999999994</c:v>
                </c:pt>
                <c:pt idx="7">
                  <c:v>66.099999999999994</c:v>
                </c:pt>
                <c:pt idx="8">
                  <c:v>67</c:v>
                </c:pt>
                <c:pt idx="9">
                  <c:v>66.8</c:v>
                </c:pt>
                <c:pt idx="10">
                  <c:v>66.5</c:v>
                </c:pt>
                <c:pt idx="11">
                  <c:v>66.8</c:v>
                </c:pt>
                <c:pt idx="12">
                  <c:v>66.5</c:v>
                </c:pt>
                <c:pt idx="13">
                  <c:v>66.400000000000006</c:v>
                </c:pt>
                <c:pt idx="14">
                  <c:v>66.400000000000006</c:v>
                </c:pt>
                <c:pt idx="15">
                  <c:v>65.599999999999994</c:v>
                </c:pt>
                <c:pt idx="16">
                  <c:v>65.599999999999994</c:v>
                </c:pt>
                <c:pt idx="17">
                  <c:v>66.099999999999994</c:v>
                </c:pt>
                <c:pt idx="18">
                  <c:v>66.400000000000006</c:v>
                </c:pt>
                <c:pt idx="19">
                  <c:v>66.5</c:v>
                </c:pt>
                <c:pt idx="20">
                  <c:v>64.7</c:v>
                </c:pt>
                <c:pt idx="21">
                  <c:v>65.5</c:v>
                </c:pt>
                <c:pt idx="22">
                  <c:v>65.8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537-4FBE-B5A6-7B706E823856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UK</c:v>
                </c:pt>
              </c:strCache>
            </c:strRef>
          </c:tx>
          <c:spPr>
            <a:ln w="38100">
              <a:solidFill>
                <a:srgbClr val="CC0000"/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2018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Sheet1!$E$2:$E$24</c:f>
              <c:numCache>
                <c:formatCode>General</c:formatCode>
                <c:ptCount val="23"/>
                <c:pt idx="0">
                  <c:v>63.5</c:v>
                </c:pt>
                <c:pt idx="1">
                  <c:v>63.7</c:v>
                </c:pt>
                <c:pt idx="2">
                  <c:v>64.7</c:v>
                </c:pt>
                <c:pt idx="3">
                  <c:v>65.2</c:v>
                </c:pt>
                <c:pt idx="4">
                  <c:v>65.599999999999994</c:v>
                </c:pt>
                <c:pt idx="5">
                  <c:v>66.099999999999994</c:v>
                </c:pt>
                <c:pt idx="6">
                  <c:v>66.900000000000006</c:v>
                </c:pt>
                <c:pt idx="7">
                  <c:v>66.900000000000006</c:v>
                </c:pt>
                <c:pt idx="8">
                  <c:v>67</c:v>
                </c:pt>
                <c:pt idx="9">
                  <c:v>66.8</c:v>
                </c:pt>
                <c:pt idx="10">
                  <c:v>67</c:v>
                </c:pt>
                <c:pt idx="11">
                  <c:v>66.900000000000006</c:v>
                </c:pt>
                <c:pt idx="12">
                  <c:v>66.8</c:v>
                </c:pt>
                <c:pt idx="13">
                  <c:v>67.2</c:v>
                </c:pt>
                <c:pt idx="14">
                  <c:v>67.400000000000006</c:v>
                </c:pt>
                <c:pt idx="15">
                  <c:v>66.7</c:v>
                </c:pt>
                <c:pt idx="16">
                  <c:v>66.900000000000006</c:v>
                </c:pt>
                <c:pt idx="17">
                  <c:v>67.3</c:v>
                </c:pt>
                <c:pt idx="18">
                  <c:v>67.599999999999994</c:v>
                </c:pt>
                <c:pt idx="19">
                  <c:v>67.5</c:v>
                </c:pt>
                <c:pt idx="20">
                  <c:v>64.400000000000006</c:v>
                </c:pt>
                <c:pt idx="21">
                  <c:v>65.7</c:v>
                </c:pt>
                <c:pt idx="22">
                  <c:v>65.8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537-4FBE-B5A6-7B706E823856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France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2018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Sheet1!$F$2:$F$24</c:f>
              <c:numCache>
                <c:formatCode>General</c:formatCode>
                <c:ptCount val="23"/>
                <c:pt idx="0">
                  <c:v>58.1</c:v>
                </c:pt>
                <c:pt idx="1">
                  <c:v>58.6</c:v>
                </c:pt>
                <c:pt idx="2">
                  <c:v>59</c:v>
                </c:pt>
                <c:pt idx="3">
                  <c:v>59.2</c:v>
                </c:pt>
                <c:pt idx="4">
                  <c:v>60</c:v>
                </c:pt>
                <c:pt idx="5">
                  <c:v>60.4</c:v>
                </c:pt>
                <c:pt idx="6">
                  <c:v>61</c:v>
                </c:pt>
                <c:pt idx="7">
                  <c:v>61.6</c:v>
                </c:pt>
                <c:pt idx="8">
                  <c:v>61.9</c:v>
                </c:pt>
                <c:pt idx="9">
                  <c:v>62</c:v>
                </c:pt>
                <c:pt idx="10">
                  <c:v>62.2</c:v>
                </c:pt>
                <c:pt idx="11">
                  <c:v>62.3</c:v>
                </c:pt>
                <c:pt idx="12">
                  <c:v>62.5</c:v>
                </c:pt>
                <c:pt idx="13">
                  <c:v>62.4</c:v>
                </c:pt>
                <c:pt idx="14">
                  <c:v>62.6</c:v>
                </c:pt>
                <c:pt idx="15">
                  <c:v>62.3</c:v>
                </c:pt>
                <c:pt idx="16">
                  <c:v>62.5</c:v>
                </c:pt>
                <c:pt idx="17">
                  <c:v>63</c:v>
                </c:pt>
                <c:pt idx="18">
                  <c:v>63.1</c:v>
                </c:pt>
                <c:pt idx="19">
                  <c:v>63.4</c:v>
                </c:pt>
                <c:pt idx="20">
                  <c:v>61.7</c:v>
                </c:pt>
                <c:pt idx="21">
                  <c:v>62.7</c:v>
                </c:pt>
                <c:pt idx="22">
                  <c:v>62.8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537-4FBE-B5A6-7B706E823856}"/>
            </c:ext>
          </c:extLst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China</c:v>
                </c:pt>
              </c:strCache>
            </c:strRef>
          </c:tx>
          <c:spPr>
            <a:ln w="38100">
              <a:solidFill>
                <a:srgbClr val="CC6100"/>
              </a:solidFill>
              <a:prstDash val="dashDot"/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2018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Sheet1!$G$2:$G$24</c:f>
              <c:numCache>
                <c:formatCode>General</c:formatCode>
                <c:ptCount val="23"/>
                <c:pt idx="0">
                  <c:v>41.4</c:v>
                </c:pt>
                <c:pt idx="1">
                  <c:v>42.3</c:v>
                </c:pt>
                <c:pt idx="2">
                  <c:v>43.3</c:v>
                </c:pt>
                <c:pt idx="3">
                  <c:v>44.8</c:v>
                </c:pt>
                <c:pt idx="4">
                  <c:v>46.4</c:v>
                </c:pt>
                <c:pt idx="5">
                  <c:v>47.3</c:v>
                </c:pt>
                <c:pt idx="6">
                  <c:v>48.1</c:v>
                </c:pt>
                <c:pt idx="7">
                  <c:v>48.9</c:v>
                </c:pt>
                <c:pt idx="8">
                  <c:v>50.2</c:v>
                </c:pt>
                <c:pt idx="9">
                  <c:v>51.2</c:v>
                </c:pt>
                <c:pt idx="10">
                  <c:v>52.1</c:v>
                </c:pt>
                <c:pt idx="11">
                  <c:v>53.2</c:v>
                </c:pt>
                <c:pt idx="12">
                  <c:v>53.8</c:v>
                </c:pt>
                <c:pt idx="13">
                  <c:v>54.5</c:v>
                </c:pt>
                <c:pt idx="14">
                  <c:v>55.3</c:v>
                </c:pt>
                <c:pt idx="15">
                  <c:v>55.7</c:v>
                </c:pt>
                <c:pt idx="16">
                  <c:v>56.4</c:v>
                </c:pt>
                <c:pt idx="17">
                  <c:v>57.6</c:v>
                </c:pt>
                <c:pt idx="18">
                  <c:v>58.5</c:v>
                </c:pt>
                <c:pt idx="19">
                  <c:v>59</c:v>
                </c:pt>
                <c:pt idx="20">
                  <c:v>58.7</c:v>
                </c:pt>
                <c:pt idx="21">
                  <c:v>60.3</c:v>
                </c:pt>
                <c:pt idx="22">
                  <c:v>60.7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537-4FBE-B5A6-7B706E823856}"/>
            </c:ext>
          </c:extLst>
        </c:ser>
        <c:ser>
          <c:idx val="5"/>
          <c:order val="6"/>
          <c:tx>
            <c:strRef>
              <c:f>Sheet1!$H$1</c:f>
              <c:strCache>
                <c:ptCount val="1"/>
                <c:pt idx="0">
                  <c:v>World</c:v>
                </c:pt>
              </c:strCache>
            </c:strRef>
          </c:tx>
          <c:spPr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2018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Sheet1!$H$2:$H$24</c:f>
              <c:numCache>
                <c:formatCode>General</c:formatCode>
                <c:ptCount val="23"/>
                <c:pt idx="0">
                  <c:v>38.5</c:v>
                </c:pt>
                <c:pt idx="1">
                  <c:v>39.4</c:v>
                </c:pt>
                <c:pt idx="2">
                  <c:v>39.9</c:v>
                </c:pt>
                <c:pt idx="3">
                  <c:v>40.4</c:v>
                </c:pt>
                <c:pt idx="4">
                  <c:v>41</c:v>
                </c:pt>
                <c:pt idx="5">
                  <c:v>41.9</c:v>
                </c:pt>
                <c:pt idx="6">
                  <c:v>42.8</c:v>
                </c:pt>
                <c:pt idx="7">
                  <c:v>44</c:v>
                </c:pt>
                <c:pt idx="8">
                  <c:v>44.7</c:v>
                </c:pt>
                <c:pt idx="9">
                  <c:v>44.9</c:v>
                </c:pt>
                <c:pt idx="10">
                  <c:v>46</c:v>
                </c:pt>
                <c:pt idx="11">
                  <c:v>46.2</c:v>
                </c:pt>
                <c:pt idx="12">
                  <c:v>46.5</c:v>
                </c:pt>
                <c:pt idx="13">
                  <c:v>46.7</c:v>
                </c:pt>
                <c:pt idx="14">
                  <c:v>47</c:v>
                </c:pt>
                <c:pt idx="15">
                  <c:v>46.8</c:v>
                </c:pt>
                <c:pt idx="16">
                  <c:v>47.3</c:v>
                </c:pt>
                <c:pt idx="17">
                  <c:v>47.5</c:v>
                </c:pt>
                <c:pt idx="18">
                  <c:v>47.4</c:v>
                </c:pt>
                <c:pt idx="19">
                  <c:v>48</c:v>
                </c:pt>
                <c:pt idx="20">
                  <c:v>46.6</c:v>
                </c:pt>
                <c:pt idx="21">
                  <c:v>47.5</c:v>
                </c:pt>
                <c:pt idx="22">
                  <c:v>46.8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537-4FBE-B5A6-7B706E823856}"/>
            </c:ext>
          </c:extLst>
        </c:ser>
        <c:ser>
          <c:idx val="6"/>
          <c:order val="7"/>
          <c:tx>
            <c:strRef>
              <c:f>Sheet1!$I$1</c:f>
              <c:strCache>
                <c:ptCount val="1"/>
                <c:pt idx="0">
                  <c:v>India</c:v>
                </c:pt>
              </c:strCache>
            </c:strRef>
          </c:tx>
          <c:spPr>
            <a:ln w="38100">
              <a:solidFill>
                <a:srgbClr val="008000"/>
              </a:solidFill>
              <a:prstDash val="dash"/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2018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Sheet1!$I$2:$I$24</c:f>
              <c:numCache>
                <c:formatCode>General</c:formatCode>
                <c:ptCount val="23"/>
                <c:pt idx="0">
                  <c:v>32.4</c:v>
                </c:pt>
                <c:pt idx="1">
                  <c:v>32.799999999999997</c:v>
                </c:pt>
                <c:pt idx="2">
                  <c:v>33.5</c:v>
                </c:pt>
                <c:pt idx="3">
                  <c:v>33.9</c:v>
                </c:pt>
                <c:pt idx="4">
                  <c:v>34.9</c:v>
                </c:pt>
                <c:pt idx="5">
                  <c:v>36</c:v>
                </c:pt>
                <c:pt idx="6">
                  <c:v>36.700000000000003</c:v>
                </c:pt>
                <c:pt idx="7">
                  <c:v>37.5</c:v>
                </c:pt>
                <c:pt idx="8">
                  <c:v>38.4</c:v>
                </c:pt>
                <c:pt idx="9">
                  <c:v>39</c:v>
                </c:pt>
                <c:pt idx="10">
                  <c:v>40.4</c:v>
                </c:pt>
                <c:pt idx="11">
                  <c:v>40.9</c:v>
                </c:pt>
                <c:pt idx="12">
                  <c:v>41.3</c:v>
                </c:pt>
                <c:pt idx="13">
                  <c:v>41.5</c:v>
                </c:pt>
                <c:pt idx="14">
                  <c:v>41.8</c:v>
                </c:pt>
                <c:pt idx="15">
                  <c:v>42.2</c:v>
                </c:pt>
                <c:pt idx="16">
                  <c:v>43.3</c:v>
                </c:pt>
                <c:pt idx="17">
                  <c:v>43.8</c:v>
                </c:pt>
                <c:pt idx="18">
                  <c:v>44.3</c:v>
                </c:pt>
                <c:pt idx="19">
                  <c:v>44.7</c:v>
                </c:pt>
                <c:pt idx="20">
                  <c:v>43.9</c:v>
                </c:pt>
                <c:pt idx="21">
                  <c:v>45.1</c:v>
                </c:pt>
                <c:pt idx="22">
                  <c:v>45.3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537-4FBE-B5A6-7B706E8238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4613144"/>
        <c:axId val="1"/>
      </c:lineChart>
      <c:catAx>
        <c:axId val="264613144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"/>
        <c:scaling>
          <c:orientation val="minMax"/>
          <c:max val="76"/>
          <c:min val="20"/>
        </c:scaling>
        <c:delete val="0"/>
        <c:axPos val="l"/>
        <c:majorGridlines>
          <c:spPr>
            <a:ln w="9525"/>
          </c:spPr>
        </c:majorGridlines>
        <c:title>
          <c:tx>
            <c:rich>
              <a:bodyPr/>
              <a:lstStyle/>
              <a:p>
                <a:pPr>
                  <a:defRPr sz="2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2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P</a:t>
                </a:r>
                <a:r>
                  <a:rPr lang="en-GB" sz="10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</a:t>
                </a:r>
                <a:r>
                  <a:rPr lang="en-GB" sz="22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C</a:t>
                </a:r>
                <a:r>
                  <a:rPr lang="en-GB" sz="10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</a:t>
                </a:r>
                <a:r>
                  <a:rPr lang="en-GB" sz="22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I</a:t>
                </a:r>
              </a:p>
            </c:rich>
          </c:tx>
          <c:layout>
            <c:manualLayout>
              <c:xMode val="edge"/>
              <c:yMode val="edge"/>
              <c:x val="3.044619422572179E-4"/>
              <c:y val="0.40755022033995308"/>
            </c:manualLayout>
          </c:layout>
          <c:overlay val="0"/>
          <c:spPr>
            <a:noFill/>
            <a:ln w="40472">
              <a:noFill/>
            </a:ln>
          </c:spPr>
        </c:title>
        <c:numFmt formatCode="0" sourceLinked="0"/>
        <c:majorTickMark val="out"/>
        <c:minorTickMark val="out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4613144"/>
        <c:crosses val="autoZero"/>
        <c:crossBetween val="midCat"/>
        <c:majorUnit val="10"/>
        <c:minorUnit val="2"/>
      </c:valAx>
      <c:spPr>
        <a:solidFill>
          <a:srgbClr val="FFFFFF"/>
        </a:solidFill>
        <a:ln w="9525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b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delete val="1"/>
      </c:legendEntry>
      <c:legendEntry>
        <c:idx val="2"/>
        <c:txPr>
          <a:bodyPr/>
          <a:lstStyle/>
          <a:p>
            <a:pPr>
              <a:defRPr b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b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b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b="0">
                <a:solidFill>
                  <a:srgbClr val="CC61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7"/>
        <c:txPr>
          <a:bodyPr/>
          <a:lstStyle/>
          <a:p>
            <a:pPr>
              <a:defRPr b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49163446396123561"/>
          <c:y val="0.71264768633067077"/>
          <c:w val="0.46221168988491823"/>
          <c:h val="0.19166980550723442"/>
        </c:manualLayout>
      </c:layout>
      <c:overlay val="0"/>
      <c:spPr>
        <a:solidFill>
          <a:srgbClr val="FFFFDC"/>
        </a:solidFill>
        <a:ln w="19050">
          <a:solidFill>
            <a:srgbClr val="660066"/>
          </a:solidFill>
        </a:ln>
      </c:spPr>
      <c:txPr>
        <a:bodyPr/>
        <a:lstStyle/>
        <a:p>
          <a:pPr>
            <a:defRPr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92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56F2D82-A1C5-4F29-A6D5-FBA06C255C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024A681-8FA6-4ABC-A9B1-20627A4AF8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5DE45E3-0C60-4E96-932B-A35F5FCA793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7892D46-EBBF-492F-9AE9-89FFCA814D0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BBC1BE9-C787-44BA-B9CF-A0D2175D2A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AB9D7F1-87CB-4E73-9FD3-C3E6652E08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0404A2-0FC6-4B79-8548-CC637D8338F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EB1953-E00F-48BE-9ABD-D7167E7A3D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A6A9C-56BE-4F58-B6C3-6EBBC3232FA7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7">
            <a:extLst>
              <a:ext uri="{FF2B5EF4-FFF2-40B4-BE49-F238E27FC236}">
                <a16:creationId xmlns:a16="http://schemas.microsoft.com/office/drawing/2014/main" id="{9AD8DF6E-F152-452A-8421-5AFB9DDB23D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96325"/>
            <a:ext cx="29718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0" hangingPunct="0"/>
            <a:fld id="{B1DEBFE9-E042-45D8-903B-C2616BB68F7F}" type="slidenum">
              <a:rPr lang="en-GB" altLang="en-US" sz="1200"/>
              <a:pPr algn="r" eaLnBrk="0" hangingPunct="0"/>
              <a:t>1</a:t>
            </a:fld>
            <a:endParaRPr lang="en-GB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98983DB-18A6-4167-8F12-4C5DB24134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0438" y="712788"/>
            <a:ext cx="4938712" cy="3421062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C3A7433-05F4-43D3-B416-9F8EE48D4A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8163"/>
            <a:ext cx="5029200" cy="4135437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BFE5-D774-4CA5-9C48-226FF6778FC4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845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0D1E6-9DC7-4D63-A695-F2111C2C3FA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528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946F-132C-46D1-9E24-5DE6E2008813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226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3776D-E628-4E71-A300-1A84D8EED71F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608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18DB-4BA9-4AFF-917B-76A033DA26BA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1625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00371-C03F-49A4-BE52-E925171CBF27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2004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169C-DA54-46B9-A417-C5914614A1C1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12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EE68-BC63-4F1F-A4EB-FAFCA9E163E8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892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7AD80-623E-4474-883E-CB8D19B2C503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3969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8EEC-E1AD-4543-B3B9-88E61D125291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795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3ECE-079E-4DDD-9760-56B393AAF6CF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210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993C5-8290-4B29-9B57-D7DDF4579B4E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064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unctadstat.unctad.org/datacentre/dataviewer/US.PC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FBB2FA7D-060D-4AA6-ABBA-8080C1A779AF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1056712118"/>
              </p:ext>
            </p:extLst>
          </p:nvPr>
        </p:nvGraphicFramePr>
        <p:xfrm>
          <a:off x="0" y="1"/>
          <a:ext cx="9906000" cy="6010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Rectangle 13">
            <a:extLst>
              <a:ext uri="{FF2B5EF4-FFF2-40B4-BE49-F238E27FC236}">
                <a16:creationId xmlns:a16="http://schemas.microsoft.com/office/drawing/2014/main" id="{FBDD741C-755F-4703-B35A-E0DB628C6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9526"/>
            <a:ext cx="9905999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2500" b="1" dirty="0">
                <a:solidFill>
                  <a:schemeClr val="tx1"/>
                </a:solidFill>
                <a:latin typeface="Arial" panose="020B0604020202020204" pitchFamily="34" charset="0"/>
              </a:rPr>
              <a:t>Chart 5  </a:t>
            </a:r>
            <a:r>
              <a:rPr lang="en-GB" altLang="en-US" sz="2500" dirty="0">
                <a:solidFill>
                  <a:schemeClr val="tx1"/>
                </a:solidFill>
                <a:latin typeface="Arial" panose="020B0604020202020204" pitchFamily="34" charset="0"/>
              </a:rPr>
              <a:t>Productive Capacities Index (PCI)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8823F251-391C-48D5-8400-9C7893FA1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733" y="6053556"/>
            <a:ext cx="279753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600" i="1" dirty="0">
                <a:latin typeface="Arial" panose="020B0604020202020204" pitchFamily="34" charset="0"/>
              </a:rPr>
              <a:t>Source</a:t>
            </a:r>
            <a:r>
              <a:rPr lang="en-GB" altLang="en-US" sz="1600" dirty="0">
                <a:latin typeface="Arial" panose="020B0604020202020204" pitchFamily="34" charset="0"/>
              </a:rPr>
              <a:t>: </a:t>
            </a:r>
            <a:r>
              <a:rPr lang="en-GB" altLang="en-US" sz="1600" dirty="0">
                <a:latin typeface="Arial" panose="020B0604020202020204" pitchFamily="34" charset="0"/>
                <a:hlinkClick r:id="rId4"/>
              </a:rPr>
              <a:t>UNCTAD</a:t>
            </a:r>
            <a:endParaRPr lang="en-GB" altLang="en-US" sz="1600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414</TotalTime>
  <Words>16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Sloman</dc:creator>
  <cp:lastModifiedBy>John Sloman</cp:lastModifiedBy>
  <cp:revision>32</cp:revision>
  <dcterms:created xsi:type="dcterms:W3CDTF">2013-01-20T13:17:24Z</dcterms:created>
  <dcterms:modified xsi:type="dcterms:W3CDTF">2024-02-20T10:21:36Z</dcterms:modified>
</cp:coreProperties>
</file>