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81FF"/>
    <a:srgbClr val="0000CC"/>
    <a:srgbClr val="579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>
        <p:scale>
          <a:sx n="75" d="100"/>
          <a:sy n="75" d="100"/>
        </p:scale>
        <p:origin x="694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381FF"/>
            </a:solidFill>
            <a:ln w="25400">
              <a:solidFill>
                <a:srgbClr val="0000CC"/>
              </a:solidFill>
            </a:ln>
            <a:effectLst/>
          </c:spPr>
          <c:invertIfNegative val="0"/>
          <c:cat>
            <c:strRef>
              <c:f>Sheet1!$A$1:$Q$1</c:f>
              <c:strCache>
                <c:ptCount val="17"/>
                <c:pt idx="0">
                  <c:v>2019 Q4</c:v>
                </c:pt>
                <c:pt idx="1">
                  <c:v>2020 Q1</c:v>
                </c:pt>
                <c:pt idx="2">
                  <c:v>2020 Q2</c:v>
                </c:pt>
                <c:pt idx="3">
                  <c:v>2020 Q3</c:v>
                </c:pt>
                <c:pt idx="4">
                  <c:v>2020 Q4</c:v>
                </c:pt>
                <c:pt idx="5">
                  <c:v>2021 Q1</c:v>
                </c:pt>
                <c:pt idx="6">
                  <c:v>2021 Q2</c:v>
                </c:pt>
                <c:pt idx="7">
                  <c:v>2021 Q3</c:v>
                </c:pt>
                <c:pt idx="8">
                  <c:v>2021 Q4</c:v>
                </c:pt>
                <c:pt idx="9">
                  <c:v>2022 Q1</c:v>
                </c:pt>
                <c:pt idx="10">
                  <c:v>2022 Q2</c:v>
                </c:pt>
                <c:pt idx="11">
                  <c:v>2022 Q3</c:v>
                </c:pt>
                <c:pt idx="12">
                  <c:v>2022 Q4</c:v>
                </c:pt>
                <c:pt idx="13">
                  <c:v>2023 Q1</c:v>
                </c:pt>
                <c:pt idx="14">
                  <c:v>2023 Q2</c:v>
                </c:pt>
                <c:pt idx="15">
                  <c:v>2023 Q3</c:v>
                </c:pt>
                <c:pt idx="16">
                  <c:v>2023 Q4</c:v>
                </c:pt>
              </c:strCache>
            </c:strRef>
          </c:cat>
          <c:val>
            <c:numRef>
              <c:f>Sheet1!$A$2:$Q$2</c:f>
              <c:numCache>
                <c:formatCode>General</c:formatCode>
                <c:ptCount val="17"/>
                <c:pt idx="0">
                  <c:v>4321</c:v>
                </c:pt>
                <c:pt idx="1">
                  <c:v>5042</c:v>
                </c:pt>
                <c:pt idx="2">
                  <c:v>4862</c:v>
                </c:pt>
                <c:pt idx="3">
                  <c:v>4703</c:v>
                </c:pt>
                <c:pt idx="4">
                  <c:v>4899</c:v>
                </c:pt>
                <c:pt idx="5">
                  <c:v>4764</c:v>
                </c:pt>
                <c:pt idx="6">
                  <c:v>4707</c:v>
                </c:pt>
                <c:pt idx="7">
                  <c:v>4942</c:v>
                </c:pt>
                <c:pt idx="8">
                  <c:v>4838</c:v>
                </c:pt>
                <c:pt idx="9">
                  <c:v>5478</c:v>
                </c:pt>
                <c:pt idx="10">
                  <c:v>5775</c:v>
                </c:pt>
                <c:pt idx="11">
                  <c:v>6670</c:v>
                </c:pt>
                <c:pt idx="12">
                  <c:v>5856</c:v>
                </c:pt>
                <c:pt idx="13">
                  <c:v>5616</c:v>
                </c:pt>
                <c:pt idx="14">
                  <c:v>5535</c:v>
                </c:pt>
                <c:pt idx="15">
                  <c:v>5639</c:v>
                </c:pt>
                <c:pt idx="16">
                  <c:v>6069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09-4D0C-B7D5-0BB2C3DC6A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93301952"/>
        <c:axId val="793300512"/>
      </c:barChart>
      <c:catAx>
        <c:axId val="793301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93300512"/>
        <c:crosses val="autoZero"/>
        <c:auto val="1"/>
        <c:lblAlgn val="ctr"/>
        <c:lblOffset val="100"/>
        <c:tickLblSkip val="4"/>
        <c:noMultiLvlLbl val="0"/>
      </c:catAx>
      <c:valAx>
        <c:axId val="793300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£ billion </a:t>
                </a:r>
              </a:p>
            </c:rich>
          </c:tx>
          <c:layout>
            <c:manualLayout>
              <c:xMode val="edge"/>
              <c:yMode val="edge"/>
              <c:x val="1.2820512820512821E-3"/>
              <c:y val="0.395925795503025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93301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93B8A-334C-476B-B8E2-1F3F6D132C31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3010B-C657-4F68-AD12-D9399DA91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41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C3010B-C657-4F68-AD12-D9399DA9132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87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8E8-9C25-493A-9497-867FFFE19A41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05FC-B395-4BCB-9022-6058E17AA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26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8E8-9C25-493A-9497-867FFFE19A41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05FC-B395-4BCB-9022-6058E17AA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95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8E8-9C25-493A-9497-867FFFE19A41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05FC-B395-4BCB-9022-6058E17AA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533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8E8-9C25-493A-9497-867FFFE19A41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05FC-B395-4BCB-9022-6058E17AA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11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8E8-9C25-493A-9497-867FFFE19A41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05FC-B395-4BCB-9022-6058E17AA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12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8E8-9C25-493A-9497-867FFFE19A41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05FC-B395-4BCB-9022-6058E17AA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99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8E8-9C25-493A-9497-867FFFE19A41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05FC-B395-4BCB-9022-6058E17AA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68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8E8-9C25-493A-9497-867FFFE19A41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05FC-B395-4BCB-9022-6058E17AA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843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8E8-9C25-493A-9497-867FFFE19A41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05FC-B395-4BCB-9022-6058E17AA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8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8E8-9C25-493A-9497-867FFFE19A41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05FC-B395-4BCB-9022-6058E17AA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73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18E8-9C25-493A-9497-867FFFE19A41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05FC-B395-4BCB-9022-6058E17AA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14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0218E8-9C25-493A-9497-867FFFE19A41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1105FC-B395-4BCB-9022-6058E17AA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9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AE3DC4-55E5-638E-5A65-8A1C7C3454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1588751"/>
              </p:ext>
            </p:extLst>
          </p:nvPr>
        </p:nvGraphicFramePr>
        <p:xfrm>
          <a:off x="0" y="-1"/>
          <a:ext cx="9906000" cy="5613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0D79641-4A21-DEFA-D3E8-3F4070081B41}"/>
              </a:ext>
            </a:extLst>
          </p:cNvPr>
          <p:cNvSpPr txBox="1"/>
          <p:nvPr/>
        </p:nvSpPr>
        <p:spPr>
          <a:xfrm>
            <a:off x="0" y="5950506"/>
            <a:ext cx="9906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Total financial assets held by non-bank financial institutions in the UK between 2019 Q4 and 2023 Q4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A1CFFD-762F-36F1-BBF2-8B3167C97FEB}"/>
              </a:ext>
            </a:extLst>
          </p:cNvPr>
          <p:cNvSpPr txBox="1"/>
          <p:nvPr/>
        </p:nvSpPr>
        <p:spPr>
          <a:xfrm>
            <a:off x="924560" y="5532120"/>
            <a:ext cx="7411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Source</a:t>
            </a:r>
            <a:r>
              <a:rPr lang="en-GB" sz="1800" kern="100" dirty="0">
                <a:effectLst/>
                <a:latin typeface="Aptos" panose="020B00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: </a:t>
            </a:r>
            <a:r>
              <a:rPr lang="en-GB" sz="1800" kern="1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Data from Office for National Statistics (ONS); chart by author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891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34</Words>
  <Application>Microsoft Office PowerPoint</Application>
  <PresentationFormat>A4 Paper (210x297 mm)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Sloman</dc:creator>
  <cp:lastModifiedBy>John Sloman</cp:lastModifiedBy>
  <cp:revision>1</cp:revision>
  <dcterms:created xsi:type="dcterms:W3CDTF">2024-12-09T17:43:02Z</dcterms:created>
  <dcterms:modified xsi:type="dcterms:W3CDTF">2024-12-09T18:17:47Z</dcterms:modified>
</cp:coreProperties>
</file>