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264B96"/>
    <a:srgbClr val="3366CB"/>
    <a:srgbClr val="0000FF"/>
    <a:srgbClr val="C56969"/>
    <a:srgbClr val="A87C00"/>
    <a:srgbClr val="B68600"/>
    <a:srgbClr val="FF9900"/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64" autoAdjust="0"/>
    <p:restoredTop sz="94722" autoAdjust="0"/>
  </p:normalViewPr>
  <p:slideViewPr>
    <p:cSldViewPr snapToGrid="0">
      <p:cViewPr varScale="1">
        <p:scale>
          <a:sx n="91" d="100"/>
          <a:sy n="91" d="100"/>
        </p:scale>
        <p:origin x="588" y="2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28285887341005"/>
          <c:y val="3.0904998443942108E-2"/>
          <c:w val="0.78013456491015531"/>
          <c:h val="0.71490188793649012"/>
        </c:manualLayout>
      </c:layout>
      <c:barChart>
        <c:barDir val="col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80C0"/>
            </a:solidFill>
            <a:ln w="1815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USA</c:v>
                </c:pt>
                <c:pt idx="1">
                  <c:v>Japan</c:v>
                </c:pt>
                <c:pt idx="2">
                  <c:v>Ireland</c:v>
                </c:pt>
                <c:pt idx="3">
                  <c:v>Netherlands</c:v>
                </c:pt>
                <c:pt idx="4">
                  <c:v>Canada</c:v>
                </c:pt>
                <c:pt idx="5">
                  <c:v>Germany</c:v>
                </c:pt>
                <c:pt idx="6">
                  <c:v>Spain</c:v>
                </c:pt>
                <c:pt idx="7">
                  <c:v>Australia</c:v>
                </c:pt>
                <c:pt idx="8">
                  <c:v>UK</c:v>
                </c:pt>
                <c:pt idx="9">
                  <c:v>Korea</c:v>
                </c:pt>
                <c:pt idx="10">
                  <c:v>France</c:v>
                </c:pt>
                <c:pt idx="11">
                  <c:v>New Zealand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0-3A20-4FB0-9C0A-11C7E65C99E7}"/>
            </c:ext>
          </c:extLst>
        </c:ser>
        <c:ser>
          <c:idx val="8"/>
          <c:order val="1"/>
          <c:tx>
            <c:strRef>
              <c:f>Sheet1!$C$1</c:f>
              <c:strCache>
                <c:ptCount val="1"/>
              </c:strCache>
            </c:strRef>
          </c:tx>
          <c:spPr>
            <a:pattFill prst="dkUpDiag">
              <a:fgClr>
                <a:schemeClr val="accent2"/>
              </a:fgClr>
              <a:bgClr>
                <a:schemeClr val="bg1"/>
              </a:bgClr>
            </a:pattFill>
            <a:ln w="1815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USA</c:v>
                </c:pt>
                <c:pt idx="1">
                  <c:v>Japan</c:v>
                </c:pt>
                <c:pt idx="2">
                  <c:v>Ireland</c:v>
                </c:pt>
                <c:pt idx="3">
                  <c:v>Netherlands</c:v>
                </c:pt>
                <c:pt idx="4">
                  <c:v>Canada</c:v>
                </c:pt>
                <c:pt idx="5">
                  <c:v>Germany</c:v>
                </c:pt>
                <c:pt idx="6">
                  <c:v>Spain</c:v>
                </c:pt>
                <c:pt idx="7">
                  <c:v>Australia</c:v>
                </c:pt>
                <c:pt idx="8">
                  <c:v>UK</c:v>
                </c:pt>
                <c:pt idx="9">
                  <c:v>Korea</c:v>
                </c:pt>
                <c:pt idx="10">
                  <c:v>France</c:v>
                </c:pt>
                <c:pt idx="11">
                  <c:v>New Zealand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7.3</c:v>
                </c:pt>
                <c:pt idx="1">
                  <c:v>9.3000000000000007</c:v>
                </c:pt>
                <c:pt idx="2">
                  <c:v>11.9</c:v>
                </c:pt>
                <c:pt idx="3">
                  <c:v>14.3</c:v>
                </c:pt>
                <c:pt idx="4">
                  <c:v>12.5</c:v>
                </c:pt>
                <c:pt idx="5">
                  <c:v>16.3</c:v>
                </c:pt>
                <c:pt idx="6">
                  <c:v>13.6</c:v>
                </c:pt>
                <c:pt idx="7">
                  <c:v>15.4</c:v>
                </c:pt>
                <c:pt idx="8">
                  <c:v>13.6</c:v>
                </c:pt>
                <c:pt idx="9">
                  <c:v>10.3</c:v>
                </c:pt>
                <c:pt idx="10">
                  <c:v>15.5</c:v>
                </c:pt>
                <c:pt idx="11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20-4FB0-9C0A-11C7E65C9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100"/>
        <c:axId val="230480888"/>
        <c:axId val="1"/>
      </c:barChart>
      <c:barChart>
        <c:barDir val="col"/>
        <c:grouping val="clustered"/>
        <c:varyColors val="0"/>
        <c:ser>
          <c:idx val="9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A6CAF0"/>
            </a:solidFill>
            <a:ln w="1815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USA</c:v>
                </c:pt>
                <c:pt idx="1">
                  <c:v>Japan</c:v>
                </c:pt>
                <c:pt idx="2">
                  <c:v>Ireland</c:v>
                </c:pt>
                <c:pt idx="3">
                  <c:v>Netherlands</c:v>
                </c:pt>
                <c:pt idx="4">
                  <c:v>Canada</c:v>
                </c:pt>
                <c:pt idx="5">
                  <c:v>Germany</c:v>
                </c:pt>
                <c:pt idx="6">
                  <c:v>Spain</c:v>
                </c:pt>
                <c:pt idx="7">
                  <c:v>Australia</c:v>
                </c:pt>
                <c:pt idx="8">
                  <c:v>UK</c:v>
                </c:pt>
                <c:pt idx="9">
                  <c:v>Korea</c:v>
                </c:pt>
                <c:pt idx="10">
                  <c:v>France</c:v>
                </c:pt>
                <c:pt idx="11">
                  <c:v>New Zealand</c:v>
                </c:pt>
              </c:strCache>
            </c:strRef>
          </c:cat>
          <c:val>
            <c:numRef>
              <c:f>Sheet1!$D$2:$D$13</c:f>
              <c:numCache>
                <c:formatCode>#,##0.00</c:formatCode>
                <c:ptCount val="12"/>
                <c:pt idx="0">
                  <c:v>25.957751521661301</c:v>
                </c:pt>
                <c:pt idx="1">
                  <c:v>46.009277460090502</c:v>
                </c:pt>
                <c:pt idx="2">
                  <c:v>48.321905892119197</c:v>
                </c:pt>
                <c:pt idx="3">
                  <c:v>49.138095829932901</c:v>
                </c:pt>
                <c:pt idx="4">
                  <c:v>49.611901681759399</c:v>
                </c:pt>
                <c:pt idx="5">
                  <c:v>51.698230205837497</c:v>
                </c:pt>
                <c:pt idx="6">
                  <c:v>52.199819483959402</c:v>
                </c:pt>
                <c:pt idx="7">
                  <c:v>55.174999999999997</c:v>
                </c:pt>
                <c:pt idx="8">
                  <c:v>59.610983981693401</c:v>
                </c:pt>
                <c:pt idx="9">
                  <c:v>60.945134889360403</c:v>
                </c:pt>
                <c:pt idx="10">
                  <c:v>62.219116378904602</c:v>
                </c:pt>
                <c:pt idx="11">
                  <c:v>66.537544696066703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20-4FB0-9C0A-11C7E65C9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"/>
        <c:axId val="4"/>
      </c:barChart>
      <c:catAx>
        <c:axId val="23048088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8152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</a:defRPr>
            </a:pPr>
            <a:endParaRPr lang="en-US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8"/>
        </c:scaling>
        <c:delete val="0"/>
        <c:axPos val="l"/>
        <c:majorGridlines>
          <c:spPr>
            <a:ln w="4538">
              <a:solidFill>
                <a:srgbClr val="969696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chemeClr val="accent2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Minimum wage: $ PPP</a:t>
                </a:r>
              </a:p>
            </c:rich>
          </c:tx>
          <c:layout>
            <c:manualLayout>
              <c:xMode val="edge"/>
              <c:yMode val="edge"/>
              <c:x val="1.1374924288310114E-3"/>
              <c:y val="0.14766177171866793"/>
            </c:manualLayout>
          </c:layout>
          <c:overlay val="0"/>
          <c:spPr>
            <a:noFill/>
            <a:ln w="36303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18152">
            <a:solidFill>
              <a:schemeClr val="accent2"/>
            </a:solidFill>
            <a:prstDash val="solid"/>
          </a:ln>
        </c:spPr>
        <c:txPr>
          <a:bodyPr rot="0" vert="horz"/>
          <a:lstStyle/>
          <a:p>
            <a:pPr>
              <a:defRPr sz="1900" b="0" i="0" u="none" strike="noStrike" baseline="0">
                <a:solidFill>
                  <a:schemeClr val="accent2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0480888"/>
        <c:crosses val="autoZero"/>
        <c:crossBetween val="between"/>
        <c:majorUnit val="2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70"/>
          <c:min val="20"/>
        </c:scaling>
        <c:delete val="0"/>
        <c:axPos val="r"/>
        <c:title>
          <c:tx>
            <c:rich>
              <a:bodyPr rot="5400000" vert="horz"/>
              <a:lstStyle/>
              <a:p>
                <a:pPr algn="ctr">
                  <a:defRPr sz="2000" b="0" i="0" u="none" strike="noStrike" baseline="0">
                    <a:solidFill>
                      <a:srgbClr val="264B9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b="0" i="0" u="none" strike="noStrike" baseline="0" dirty="0">
                    <a:solidFill>
                      <a:srgbClr val="264B96"/>
                    </a:solidFill>
                    <a:latin typeface="Arial"/>
                    <a:cs typeface="Arial"/>
                  </a:rPr>
                  <a:t>Minimum wage as % of median wage</a:t>
                </a:r>
              </a:p>
            </c:rich>
          </c:tx>
          <c:layout>
            <c:manualLayout>
              <c:xMode val="edge"/>
              <c:yMode val="edge"/>
              <c:x val="0.96446719160104988"/>
              <c:y val="3.5320021197770529E-2"/>
            </c:manualLayout>
          </c:layout>
          <c:overlay val="0"/>
          <c:spPr>
            <a:noFill/>
            <a:ln w="36303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8152">
            <a:solidFill>
              <a:srgbClr val="264B96"/>
            </a:solidFill>
            <a:prstDash val="solid"/>
          </a:ln>
        </c:spPr>
        <c:txPr>
          <a:bodyPr rot="0" vert="horz"/>
          <a:lstStyle/>
          <a:p>
            <a:pPr>
              <a:defRPr sz="1900" b="0" i="0" u="none" strike="noStrike" baseline="0">
                <a:solidFill>
                  <a:srgbClr val="264B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"/>
        <c:crosses val="max"/>
        <c:crossBetween val="between"/>
        <c:majorUnit val="5"/>
        <c:minorUnit val="5"/>
      </c:valAx>
      <c:spPr>
        <a:noFill/>
        <a:ln w="453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7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67D915A-C653-4EA5-AE7E-4AE91F4530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393BA33-630A-4BB6-A2EE-13C40671B2F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8DA29C1-E887-47EC-A9D6-DA9DCA3C343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9FECBE4-6C93-4A8F-8324-83A6C7F518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B67B21F-5A33-4DF9-A66E-5C23A09D04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80B2558-7D48-4DE7-8D89-7CF0BD40D2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E27E57-DB67-4DD9-9E5B-2CF3C08BAD0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902E495-BD11-46C8-B114-9F4CFE9F6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9FE24F-9585-4828-B707-7FBC4D192026}" type="slidenum">
              <a:rPr lang="en-GB" altLang="en-US" sz="1200"/>
              <a:pPr/>
              <a:t>1</a:t>
            </a:fld>
            <a:endParaRPr lang="en-GB" altLang="en-US" sz="1200" dirty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AD58CDB-76D4-421F-9FFC-3CE502603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380DE1B-2BD3-4B1F-8F87-210108BA7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8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15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9761" y="3"/>
            <a:ext cx="2304521" cy="617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"/>
            <a:ext cx="6753622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58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26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198" indent="0">
              <a:buNone/>
              <a:defRPr sz="2000"/>
            </a:lvl2pPr>
            <a:lvl3pPr marL="914395" indent="0">
              <a:buNone/>
              <a:defRPr sz="1800"/>
            </a:lvl3pPr>
            <a:lvl4pPr marL="1371592" indent="0">
              <a:buNone/>
              <a:defRPr sz="1600"/>
            </a:lvl4pPr>
            <a:lvl5pPr marL="1828789" indent="0">
              <a:buNone/>
              <a:defRPr sz="1600"/>
            </a:lvl5pPr>
            <a:lvl6pPr marL="2285987" indent="0">
              <a:buNone/>
              <a:defRPr sz="1600"/>
            </a:lvl6pPr>
            <a:lvl7pPr marL="2743185" indent="0">
              <a:buNone/>
              <a:defRPr sz="1600"/>
            </a:lvl7pPr>
            <a:lvl8pPr marL="3200381" indent="0">
              <a:buNone/>
              <a:defRPr sz="1600"/>
            </a:lvl8pPr>
            <a:lvl9pPr marL="3657579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1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49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8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4281" cy="381000"/>
          </a:xfrm>
          <a:effectLst>
            <a:outerShdw blurRad="25400" dist="25400" dir="2700000" algn="ctr" rotWithShape="0">
              <a:schemeClr val="tx1"/>
            </a:outerShdw>
          </a:effectLst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0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74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059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564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9F961F-14A6-482B-AE62-B97DA43A9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4181" y="0"/>
            <a:ext cx="84201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57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761996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198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395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592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789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898" indent="-3428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EFC7A99-17D7-4353-AFC1-F58FBAA70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217635"/>
            <a:ext cx="9906000" cy="631825"/>
          </a:xfrm>
          <a:noFill/>
          <a:effectLst/>
        </p:spPr>
        <p:txBody>
          <a:bodyPr/>
          <a:lstStyle/>
          <a:p>
            <a:r>
              <a:rPr lang="en-GB" altLang="en-US" sz="2500" dirty="0">
                <a:solidFill>
                  <a:schemeClr val="tx1"/>
                </a:solidFill>
              </a:rPr>
              <a:t>Figure 2  </a:t>
            </a:r>
            <a:r>
              <a:rPr lang="en-GB" altLang="en-US" sz="2500" b="0" dirty="0">
                <a:solidFill>
                  <a:schemeClr val="tx1"/>
                </a:solidFill>
              </a:rPr>
              <a:t>Minimum hourly wage rates (2023)</a:t>
            </a: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F00CC1ED-A210-45EA-91E6-CEED859DC5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403691"/>
              </p:ext>
            </p:extLst>
          </p:nvPr>
        </p:nvGraphicFramePr>
        <p:xfrm>
          <a:off x="0" y="0"/>
          <a:ext cx="9906000" cy="6217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15">
            <a:extLst>
              <a:ext uri="{FF2B5EF4-FFF2-40B4-BE49-F238E27FC236}">
                <a16:creationId xmlns:a16="http://schemas.microsoft.com/office/drawing/2014/main" id="{1CDD5824-CE56-4722-B2C3-073A17D6A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986" y="5915516"/>
            <a:ext cx="8391444" cy="343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GB" altLang="en-US" sz="1400" i="1" dirty="0">
                <a:latin typeface="Arial" panose="020B0604020202020204" pitchFamily="34" charset="0"/>
              </a:rPr>
              <a:t>Source</a:t>
            </a:r>
            <a:r>
              <a:rPr lang="en-GB" altLang="en-US" sz="1400" dirty="0">
                <a:latin typeface="Arial" panose="020B0604020202020204" pitchFamily="34" charset="0"/>
              </a:rPr>
              <a:t>: Based on data from </a:t>
            </a:r>
            <a:r>
              <a:rPr lang="en-GB" altLang="en-US" sz="1400" i="1" dirty="0">
                <a:latin typeface="Arial" panose="020B0604020202020204" pitchFamily="34" charset="0"/>
              </a:rPr>
              <a:t>OECD Data Explorer </a:t>
            </a:r>
            <a:r>
              <a:rPr lang="en-GB" altLang="en-US" sz="1400" dirty="0">
                <a:latin typeface="Arial" panose="020B0604020202020204" pitchFamily="34" charset="0"/>
              </a:rPr>
              <a:t>(OECD, 2024)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theme/theme1.xml><?xml version="1.0" encoding="utf-8"?>
<a:theme xmlns:a="http://schemas.openxmlformats.org/drawingml/2006/main" name="Static">
  <a:themeElements>
    <a:clrScheme name="Custom 32">
      <a:dk1>
        <a:srgbClr val="000000"/>
      </a:dk1>
      <a:lt1>
        <a:srgbClr val="FFFFFF"/>
      </a:lt1>
      <a:dk2>
        <a:srgbClr val="0000CC"/>
      </a:dk2>
      <a:lt2>
        <a:srgbClr val="4D4D4D"/>
      </a:lt2>
      <a:accent1>
        <a:srgbClr val="6633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DAA"/>
      </a:accent5>
      <a:accent6>
        <a:srgbClr val="B90000"/>
      </a:accent6>
      <a:hlink>
        <a:srgbClr val="6690DC"/>
      </a:hlink>
      <a:folHlink>
        <a:srgbClr val="B794F0"/>
      </a:folHlink>
    </a:clrScheme>
    <a:fontScheme name="Pwrpnt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wrpnt7 1">
        <a:dk1>
          <a:srgbClr val="000000"/>
        </a:dk1>
        <a:lt1>
          <a:srgbClr val="FFFFFF"/>
        </a:lt1>
        <a:dk2>
          <a:srgbClr val="000080"/>
        </a:dk2>
        <a:lt2>
          <a:srgbClr val="00FFFF"/>
        </a:lt2>
        <a:accent1>
          <a:srgbClr val="FF00FF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FFAAFF"/>
        </a:accent5>
        <a:accent6>
          <a:srgbClr val="E70000"/>
        </a:accent6>
        <a:hlink>
          <a:srgbClr val="FFFF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2">
        <a:dk1>
          <a:srgbClr val="FFFF00"/>
        </a:dk1>
        <a:lt1>
          <a:srgbClr val="FFFFFF"/>
        </a:lt1>
        <a:dk2>
          <a:srgbClr val="000080"/>
        </a:dk2>
        <a:lt2>
          <a:srgbClr val="00FFFF"/>
        </a:lt2>
        <a:accent1>
          <a:srgbClr val="000000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atic" id="{74CFE094-E4E1-46A4-8A79-C4E2C114CF43}" vid="{47EC37A6-BCF1-462B-AFC5-F2C6CFCB8D3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Static</Template>
  <TotalTime>1163</TotalTime>
  <Words>36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Static</vt:lpstr>
      <vt:lpstr>Figure 2  Minimum hourly wage rates (2023)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rates in selected industrial countries</dc:title>
  <dc:creator>John Sloman</dc:creator>
  <cp:lastModifiedBy>John Sloman</cp:lastModifiedBy>
  <cp:revision>108</cp:revision>
  <dcterms:created xsi:type="dcterms:W3CDTF">2001-03-09T21:38:37Z</dcterms:created>
  <dcterms:modified xsi:type="dcterms:W3CDTF">2024-11-02T10:18:22Z</dcterms:modified>
</cp:coreProperties>
</file>