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"/>
  </p:notesMasterIdLst>
  <p:sldIdLst>
    <p:sldId id="274" r:id="rId2"/>
  </p:sldIdLst>
  <p:sldSz cx="9906000" cy="6858000" type="A4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A50021"/>
    <a:srgbClr val="CCCCFF"/>
    <a:srgbClr val="006666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45" autoAdjust="0"/>
    <p:restoredTop sz="90929"/>
  </p:normalViewPr>
  <p:slideViewPr>
    <p:cSldViewPr>
      <p:cViewPr varScale="1">
        <p:scale>
          <a:sx n="91" d="100"/>
          <a:sy n="91" d="100"/>
        </p:scale>
        <p:origin x="358" y="4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94B86B3-7657-40FC-AD49-95364EAC622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BAF4A32-E003-4C34-8AD2-914FE8538CA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53BDA74-4DCC-4014-85C0-0C027422A96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F1C338B-6BC9-47C8-92C4-11173ADCF95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5A253B4A-EFD6-4FDE-BB82-D72D47E346E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E6F0C7B2-B036-42C9-A596-743A3E152F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106D4A7-34B9-4DA6-A531-7888B0613D57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BD2430A4-BA14-4A0B-8A94-4F4FC64104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C3533A-0274-467B-B915-A7297A3136D8}" type="slidenum">
              <a:rPr lang="en-GB" altLang="en-US"/>
              <a:pPr/>
              <a:t>1</a:t>
            </a:fld>
            <a:endParaRPr lang="en-GB" altLang="en-US" dirty="0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DEC59CF1-4448-4BCC-A3DD-DA3E534505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 dirty="0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70D55315-2EBE-480D-AF57-B244063802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2025" y="692150"/>
            <a:ext cx="4933950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380381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530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648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99761" y="3"/>
            <a:ext cx="2304521" cy="6176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"/>
            <a:ext cx="6753622" cy="6176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513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788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0" y="1709741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0" y="4589466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198" indent="0">
              <a:buNone/>
              <a:defRPr sz="2000"/>
            </a:lvl2pPr>
            <a:lvl3pPr marL="914395" indent="0">
              <a:buNone/>
              <a:defRPr sz="1800"/>
            </a:lvl3pPr>
            <a:lvl4pPr marL="1371592" indent="0">
              <a:buNone/>
              <a:defRPr sz="1600"/>
            </a:lvl4pPr>
            <a:lvl5pPr marL="1828789" indent="0">
              <a:buNone/>
              <a:defRPr sz="1600"/>
            </a:lvl5pPr>
            <a:lvl6pPr marL="2285987" indent="0">
              <a:buNone/>
              <a:defRPr sz="1600"/>
            </a:lvl6pPr>
            <a:lvl7pPr marL="2743185" indent="0">
              <a:buNone/>
              <a:defRPr sz="1600"/>
            </a:lvl7pPr>
            <a:lvl8pPr marL="3200381" indent="0">
              <a:buNone/>
              <a:defRPr sz="1600"/>
            </a:lvl8pPr>
            <a:lvl9pPr marL="3657579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2030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1" y="1825625"/>
            <a:ext cx="4189413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969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9" y="365128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327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904281" cy="620688"/>
          </a:xfrm>
          <a:effectLst>
            <a:outerShdw dist="12700" dir="2700000" algn="tl" rotWithShape="0">
              <a:prstClr val="black"/>
            </a:outerShdw>
          </a:effectLst>
        </p:spPr>
        <p:txBody>
          <a:bodyPr/>
          <a:lstStyle>
            <a:lvl1pPr algn="ctr"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6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895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9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770" y="987428"/>
            <a:ext cx="501491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759" y="2057400"/>
            <a:ext cx="319537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98" indent="0">
              <a:buNone/>
              <a:defRPr sz="1400"/>
            </a:lvl2pPr>
            <a:lvl3pPr marL="914395" indent="0">
              <a:buNone/>
              <a:defRPr sz="1200"/>
            </a:lvl3pPr>
            <a:lvl4pPr marL="1371592" indent="0">
              <a:buNone/>
              <a:defRPr sz="1000"/>
            </a:lvl4pPr>
            <a:lvl5pPr marL="1828789" indent="0">
              <a:buNone/>
              <a:defRPr sz="1000"/>
            </a:lvl5pPr>
            <a:lvl6pPr marL="2285987" indent="0">
              <a:buNone/>
              <a:defRPr sz="1000"/>
            </a:lvl6pPr>
            <a:lvl7pPr marL="2743185" indent="0">
              <a:buNone/>
              <a:defRPr sz="1000"/>
            </a:lvl7pPr>
            <a:lvl8pPr marL="3200381" indent="0">
              <a:buNone/>
              <a:defRPr sz="1000"/>
            </a:lvl8pPr>
            <a:lvl9pPr marL="365757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115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9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770" y="987428"/>
            <a:ext cx="5014913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759" y="2057400"/>
            <a:ext cx="319537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98" indent="0">
              <a:buNone/>
              <a:defRPr sz="1400"/>
            </a:lvl2pPr>
            <a:lvl3pPr marL="914395" indent="0">
              <a:buNone/>
              <a:defRPr sz="1200"/>
            </a:lvl3pPr>
            <a:lvl4pPr marL="1371592" indent="0">
              <a:buNone/>
              <a:defRPr sz="1000"/>
            </a:lvl4pPr>
            <a:lvl5pPr marL="1828789" indent="0">
              <a:buNone/>
              <a:defRPr sz="1000"/>
            </a:lvl5pPr>
            <a:lvl6pPr marL="2285987" indent="0">
              <a:buNone/>
              <a:defRPr sz="1000"/>
            </a:lvl6pPr>
            <a:lvl7pPr marL="2743185" indent="0">
              <a:buNone/>
              <a:defRPr sz="1000"/>
            </a:lvl7pPr>
            <a:lvl8pPr marL="3200381" indent="0">
              <a:buNone/>
              <a:defRPr sz="1000"/>
            </a:lvl8pPr>
            <a:lvl9pPr marL="365757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7181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B9F961F-14A6-482B-AE62-B97DA43A9B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84181" y="0"/>
            <a:ext cx="84201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2443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r" defTabSz="761996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198"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395"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592"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789"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898" indent="-342898" algn="l" defTabSz="761996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defTabSz="761996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761996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761996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761996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F7F3B96-C4C5-4273-95C4-ACFE97D76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668566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D86533E-FE05-4034-A9CF-9FFFAB425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668566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484" name="Arc 4">
            <a:extLst>
              <a:ext uri="{FF2B5EF4-FFF2-40B4-BE49-F238E27FC236}">
                <a16:creationId xmlns:a16="http://schemas.microsoft.com/office/drawing/2014/main" id="{73BFFAB2-2ED5-443B-85DF-41AB5327B239}"/>
              </a:ext>
            </a:extLst>
          </p:cNvPr>
          <p:cNvSpPr>
            <a:spLocks/>
          </p:cNvSpPr>
          <p:nvPr/>
        </p:nvSpPr>
        <p:spPr bwMode="auto">
          <a:xfrm rot="19980000">
            <a:off x="1201739" y="1287067"/>
            <a:ext cx="6135687" cy="1857375"/>
          </a:xfrm>
          <a:custGeom>
            <a:avLst/>
            <a:gdLst>
              <a:gd name="G0" fmla="+- 2967 0 0"/>
              <a:gd name="G1" fmla="+- 0 0 0"/>
              <a:gd name="G2" fmla="+- 21600 0 0"/>
              <a:gd name="T0" fmla="*/ 22078 w 22078"/>
              <a:gd name="T1" fmla="*/ 10067 h 21600"/>
              <a:gd name="T2" fmla="*/ 0 w 22078"/>
              <a:gd name="T3" fmla="*/ 21395 h 21600"/>
              <a:gd name="T4" fmla="*/ 2967 w 22078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078" h="21600" fill="none" extrusionOk="0">
                <a:moveTo>
                  <a:pt x="22077" y="10066"/>
                </a:moveTo>
                <a:cubicBezTo>
                  <a:pt x="18341" y="17159"/>
                  <a:pt x="10983" y="21600"/>
                  <a:pt x="2967" y="21600"/>
                </a:cubicBezTo>
                <a:cubicBezTo>
                  <a:pt x="1974" y="21600"/>
                  <a:pt x="983" y="21531"/>
                  <a:pt x="-1" y="21395"/>
                </a:cubicBezTo>
              </a:path>
              <a:path w="22078" h="21600" stroke="0" extrusionOk="0">
                <a:moveTo>
                  <a:pt x="22077" y="10066"/>
                </a:moveTo>
                <a:cubicBezTo>
                  <a:pt x="18341" y="17159"/>
                  <a:pt x="10983" y="21600"/>
                  <a:pt x="2967" y="21600"/>
                </a:cubicBezTo>
                <a:cubicBezTo>
                  <a:pt x="1974" y="21600"/>
                  <a:pt x="983" y="21531"/>
                  <a:pt x="-1" y="21395"/>
                </a:cubicBezTo>
                <a:lnTo>
                  <a:pt x="2967" y="0"/>
                </a:lnTo>
                <a:close/>
              </a:path>
            </a:pathLst>
          </a:custGeom>
          <a:noFill/>
          <a:ln w="38100" cap="rnd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485" name="Arc 5">
            <a:extLst>
              <a:ext uri="{FF2B5EF4-FFF2-40B4-BE49-F238E27FC236}">
                <a16:creationId xmlns:a16="http://schemas.microsoft.com/office/drawing/2014/main" id="{B5B3966E-ED1C-4E49-BD7B-5A2D3B45EE6E}"/>
              </a:ext>
            </a:extLst>
          </p:cNvPr>
          <p:cNvSpPr>
            <a:spLocks/>
          </p:cNvSpPr>
          <p:nvPr/>
        </p:nvSpPr>
        <p:spPr bwMode="auto">
          <a:xfrm rot="19200000">
            <a:off x="3824288" y="-603647"/>
            <a:ext cx="1181100" cy="6324601"/>
          </a:xfrm>
          <a:custGeom>
            <a:avLst/>
            <a:gdLst>
              <a:gd name="G0" fmla="+- 0 0 0"/>
              <a:gd name="G1" fmla="+- 20844 0 0"/>
              <a:gd name="G2" fmla="+- 21600 0 0"/>
              <a:gd name="T0" fmla="*/ 5663 w 21597"/>
              <a:gd name="T1" fmla="*/ 0 h 20844"/>
              <a:gd name="T2" fmla="*/ 21597 w 21597"/>
              <a:gd name="T3" fmla="*/ 20462 h 20844"/>
              <a:gd name="T4" fmla="*/ 0 w 21597"/>
              <a:gd name="T5" fmla="*/ 20844 h 208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7" h="20844" fill="none" extrusionOk="0">
                <a:moveTo>
                  <a:pt x="5663" y="-1"/>
                </a:moveTo>
                <a:cubicBezTo>
                  <a:pt x="14933" y="2518"/>
                  <a:pt x="21426" y="10856"/>
                  <a:pt x="21596" y="20462"/>
                </a:cubicBezTo>
              </a:path>
              <a:path w="21597" h="20844" stroke="0" extrusionOk="0">
                <a:moveTo>
                  <a:pt x="5663" y="-1"/>
                </a:moveTo>
                <a:cubicBezTo>
                  <a:pt x="14933" y="2518"/>
                  <a:pt x="21426" y="10856"/>
                  <a:pt x="21596" y="20462"/>
                </a:cubicBezTo>
                <a:lnTo>
                  <a:pt x="0" y="20844"/>
                </a:lnTo>
                <a:close/>
              </a:path>
            </a:pathLst>
          </a:custGeom>
          <a:noFill/>
          <a:ln w="38100" cap="rnd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0C184E61-BED8-4E83-8B7B-E22A40B65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376" y="5433616"/>
            <a:ext cx="38472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 dirty="0"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20487" name="Rectangle 7">
            <a:extLst>
              <a:ext uri="{FF2B5EF4-FFF2-40B4-BE49-F238E27FC236}">
                <a16:creationId xmlns:a16="http://schemas.microsoft.com/office/drawing/2014/main" id="{C3CA1DE0-6948-4AF4-8B74-ABAAFCD7B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1312" y="5464778"/>
            <a:ext cx="145232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 dirty="0">
                <a:latin typeface="Arial" panose="020B0604020202020204" pitchFamily="34" charset="0"/>
              </a:rPr>
              <a:t>Q of labour</a:t>
            </a:r>
          </a:p>
        </p:txBody>
      </p:sp>
      <p:sp>
        <p:nvSpPr>
          <p:cNvPr id="20488" name="Rectangle 8">
            <a:extLst>
              <a:ext uri="{FF2B5EF4-FFF2-40B4-BE49-F238E27FC236}">
                <a16:creationId xmlns:a16="http://schemas.microsoft.com/office/drawing/2014/main" id="{B4399ED1-2486-4180-B9C4-D8C67377F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0697" y="5400280"/>
            <a:ext cx="538609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i="1" dirty="0">
                <a:solidFill>
                  <a:schemeClr val="tx2"/>
                </a:solidFill>
                <a:latin typeface="Arial" panose="020B0604020202020204" pitchFamily="34" charset="0"/>
              </a:rPr>
              <a:t>Q</a:t>
            </a:r>
            <a:r>
              <a:rPr lang="en-GB" altLang="en-US" baseline="-25000" dirty="0">
                <a:solidFill>
                  <a:schemeClr val="tx2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0489" name="Rectangle 9">
            <a:extLst>
              <a:ext uri="{FF2B5EF4-FFF2-40B4-BE49-F238E27FC236}">
                <a16:creationId xmlns:a16="http://schemas.microsoft.com/office/drawing/2014/main" id="{90213EBA-A762-4EE0-B7E1-C86CF0BDA0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349" y="2361805"/>
            <a:ext cx="589905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i="1" dirty="0">
                <a:solidFill>
                  <a:schemeClr val="tx2"/>
                </a:solidFill>
                <a:latin typeface="Arial" panose="020B0604020202020204" pitchFamily="34" charset="0"/>
              </a:rPr>
              <a:t>W</a:t>
            </a:r>
            <a:r>
              <a:rPr lang="en-GB" altLang="en-US" baseline="-25000" dirty="0">
                <a:solidFill>
                  <a:schemeClr val="tx2"/>
                </a:solidFill>
                <a:latin typeface="Arial" panose="020B0604020202020204" pitchFamily="34" charset="0"/>
              </a:rPr>
              <a:t>e</a:t>
            </a:r>
          </a:p>
        </p:txBody>
      </p:sp>
      <p:sp>
        <p:nvSpPr>
          <p:cNvPr id="20490" name="Rectangle 10">
            <a:extLst>
              <a:ext uri="{FF2B5EF4-FFF2-40B4-BE49-F238E27FC236}">
                <a16:creationId xmlns:a16="http://schemas.microsoft.com/office/drawing/2014/main" id="{29BFE82B-E398-41F7-BF50-D535184C9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7626" y="264717"/>
            <a:ext cx="373500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2200" i="1" dirty="0">
                <a:solidFill>
                  <a:schemeClr val="tx2"/>
                </a:solidFill>
                <a:latin typeface="Arial" panose="020B0604020202020204" pitchFamily="34" charset="0"/>
              </a:rPr>
              <a:t>S</a:t>
            </a:r>
          </a:p>
        </p:txBody>
      </p:sp>
      <p:sp>
        <p:nvSpPr>
          <p:cNvPr id="20491" name="Rectangle 11">
            <a:extLst>
              <a:ext uri="{FF2B5EF4-FFF2-40B4-BE49-F238E27FC236}">
                <a16:creationId xmlns:a16="http://schemas.microsoft.com/office/drawing/2014/main" id="{C8C87211-1C97-449C-A3B1-8EE3950994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5154" y="4462067"/>
            <a:ext cx="389529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2200" i="1" dirty="0">
                <a:solidFill>
                  <a:schemeClr val="tx2"/>
                </a:solidFill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20492" name="Rectangle 12">
            <a:extLst>
              <a:ext uri="{FF2B5EF4-FFF2-40B4-BE49-F238E27FC236}">
                <a16:creationId xmlns:a16="http://schemas.microsoft.com/office/drawing/2014/main" id="{4AA2DA44-BC52-4481-B720-3A8041066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059" y="17067"/>
            <a:ext cx="35747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dirty="0">
                <a:latin typeface="Arial" panose="020B0604020202020204" pitchFamily="34" charset="0"/>
              </a:rPr>
              <a:t>£</a:t>
            </a:r>
          </a:p>
        </p:txBody>
      </p:sp>
      <p:sp>
        <p:nvSpPr>
          <p:cNvPr id="20493" name="Line 13">
            <a:extLst>
              <a:ext uri="{FF2B5EF4-FFF2-40B4-BE49-F238E27FC236}">
                <a16:creationId xmlns:a16="http://schemas.microsoft.com/office/drawing/2014/main" id="{48EA32EC-7FA6-4B8E-A060-1D6E126B64B4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4125" y="2611041"/>
            <a:ext cx="0" cy="2755900"/>
          </a:xfrm>
          <a:prstGeom prst="line">
            <a:avLst/>
          </a:prstGeom>
          <a:noFill/>
          <a:ln w="1905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494" name="Line 14">
            <a:extLst>
              <a:ext uri="{FF2B5EF4-FFF2-40B4-BE49-F238E27FC236}">
                <a16:creationId xmlns:a16="http://schemas.microsoft.com/office/drawing/2014/main" id="{D5373BC6-F600-4892-A044-FFDFB7ADDA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9389" y="2603104"/>
            <a:ext cx="3614737" cy="0"/>
          </a:xfrm>
          <a:prstGeom prst="line">
            <a:avLst/>
          </a:prstGeom>
          <a:noFill/>
          <a:ln w="1905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495" name="Oval 15">
            <a:extLst>
              <a:ext uri="{FF2B5EF4-FFF2-40B4-BE49-F238E27FC236}">
                <a16:creationId xmlns:a16="http://schemas.microsoft.com/office/drawing/2014/main" id="{90B76B9F-D28F-4A04-BA79-F75CF967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25" y="2541191"/>
            <a:ext cx="127000" cy="127000"/>
          </a:xfrm>
          <a:prstGeom prst="ellipse">
            <a:avLst/>
          </a:prstGeom>
          <a:solidFill>
            <a:srgbClr val="DCDC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496" name="Line 16">
            <a:extLst>
              <a:ext uri="{FF2B5EF4-FFF2-40B4-BE49-F238E27FC236}">
                <a16:creationId xmlns:a16="http://schemas.microsoft.com/office/drawing/2014/main" id="{60BEAF8E-167A-4827-ACE3-2A90206847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1529954"/>
            <a:ext cx="2451100" cy="0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497" name="Line 17">
            <a:extLst>
              <a:ext uri="{FF2B5EF4-FFF2-40B4-BE49-F238E27FC236}">
                <a16:creationId xmlns:a16="http://schemas.microsoft.com/office/drawing/2014/main" id="{167B980E-B4B9-412B-AFF4-4A1DBD510A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9700" y="1531541"/>
            <a:ext cx="0" cy="3843338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498" name="Line 18">
            <a:extLst>
              <a:ext uri="{FF2B5EF4-FFF2-40B4-BE49-F238E27FC236}">
                <a16:creationId xmlns:a16="http://schemas.microsoft.com/office/drawing/2014/main" id="{913F3EA4-969B-4CAD-9199-8B217B45E89D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9363" y="1539480"/>
            <a:ext cx="0" cy="3843337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499" name="Oval 19">
            <a:extLst>
              <a:ext uri="{FF2B5EF4-FFF2-40B4-BE49-F238E27FC236}">
                <a16:creationId xmlns:a16="http://schemas.microsoft.com/office/drawing/2014/main" id="{77E8E17D-7105-4DB1-AF76-914F32CC7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1100" y="1479154"/>
            <a:ext cx="127000" cy="127000"/>
          </a:xfrm>
          <a:prstGeom prst="ellipse">
            <a:avLst/>
          </a:prstGeom>
          <a:solidFill>
            <a:srgbClr val="FFCCCC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0" name="Oval 20">
            <a:extLst>
              <a:ext uri="{FF2B5EF4-FFF2-40B4-BE49-F238E27FC236}">
                <a16:creationId xmlns:a16="http://schemas.microsoft.com/office/drawing/2014/main" id="{F932AEB7-557C-418D-A801-A09EA00A8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7313" y="1479154"/>
            <a:ext cx="127000" cy="127000"/>
          </a:xfrm>
          <a:prstGeom prst="ellipse">
            <a:avLst/>
          </a:prstGeom>
          <a:solidFill>
            <a:srgbClr val="FFCCCC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1" name="Rectangle 21">
            <a:extLst>
              <a:ext uri="{FF2B5EF4-FFF2-40B4-BE49-F238E27FC236}">
                <a16:creationId xmlns:a16="http://schemas.microsoft.com/office/drawing/2014/main" id="{EB2CFFB5-94C6-428D-88C9-84E0CA2C5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521" y="1285480"/>
            <a:ext cx="89935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i="1" dirty="0">
                <a:solidFill>
                  <a:schemeClr val="accent2"/>
                </a:solidFill>
                <a:latin typeface="Arial" panose="020B0604020202020204" pitchFamily="34" charset="0"/>
              </a:rPr>
              <a:t>W</a:t>
            </a:r>
            <a:r>
              <a:rPr lang="en-GB" altLang="en-US" baseline="-25000" dirty="0">
                <a:solidFill>
                  <a:schemeClr val="accent2"/>
                </a:solidFill>
                <a:latin typeface="Arial" panose="020B0604020202020204" pitchFamily="34" charset="0"/>
              </a:rPr>
              <a:t>min</a:t>
            </a:r>
          </a:p>
        </p:txBody>
      </p:sp>
      <p:sp>
        <p:nvSpPr>
          <p:cNvPr id="20502" name="Rectangle 22">
            <a:extLst>
              <a:ext uri="{FF2B5EF4-FFF2-40B4-BE49-F238E27FC236}">
                <a16:creationId xmlns:a16="http://schemas.microsoft.com/office/drawing/2014/main" id="{BFD223DE-C319-4FF8-803F-40DCE0CA0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6110" y="5400280"/>
            <a:ext cx="538609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i="1" dirty="0">
                <a:solidFill>
                  <a:schemeClr val="accent2"/>
                </a:solidFill>
                <a:latin typeface="Arial" panose="020B0604020202020204" pitchFamily="34" charset="0"/>
              </a:rPr>
              <a:t>Q</a:t>
            </a:r>
            <a:r>
              <a:rPr lang="en-GB" altLang="en-US" baseline="-25000" dirty="0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0503" name="Rectangle 23">
            <a:extLst>
              <a:ext uri="{FF2B5EF4-FFF2-40B4-BE49-F238E27FC236}">
                <a16:creationId xmlns:a16="http://schemas.microsoft.com/office/drawing/2014/main" id="{46D9AD35-6540-41C0-8B2F-4D61E9E1FB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9585" y="5400280"/>
            <a:ext cx="538609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i="1" dirty="0">
                <a:solidFill>
                  <a:schemeClr val="accent2"/>
                </a:solidFill>
                <a:latin typeface="Arial" panose="020B0604020202020204" pitchFamily="34" charset="0"/>
              </a:rPr>
              <a:t>Q</a:t>
            </a:r>
            <a:r>
              <a:rPr lang="en-GB" altLang="en-US" baseline="-25000" dirty="0">
                <a:solidFill>
                  <a:schemeClr val="accent2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20504" name="Line 24">
            <a:extLst>
              <a:ext uri="{FF2B5EF4-FFF2-40B4-BE49-F238E27FC236}">
                <a16:creationId xmlns:a16="http://schemas.microsoft.com/office/drawing/2014/main" id="{216367CB-FA20-495B-B1A4-F16AE0148E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29766"/>
            <a:ext cx="0" cy="533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5" name="Line 25">
            <a:extLst>
              <a:ext uri="{FF2B5EF4-FFF2-40B4-BE49-F238E27FC236}">
                <a16:creationId xmlns:a16="http://schemas.microsoft.com/office/drawing/2014/main" id="{FBF7F35D-AC47-4C30-A563-54E532827C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5363766"/>
            <a:ext cx="7681664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6" name="Line 26">
            <a:extLst>
              <a:ext uri="{FF2B5EF4-FFF2-40B4-BE49-F238E27FC236}">
                <a16:creationId xmlns:a16="http://schemas.microsoft.com/office/drawing/2014/main" id="{7B0B4732-B64A-44A5-8D28-EF50F9FA0AF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7963" y="1539479"/>
            <a:ext cx="227965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8" name="Rectangle 28">
            <a:extLst>
              <a:ext uri="{FF2B5EF4-FFF2-40B4-BE49-F238E27FC236}">
                <a16:creationId xmlns:a16="http://schemas.microsoft.com/office/drawing/2014/main" id="{C645ECAA-31FD-4C8F-A0D6-809F44457A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5949280"/>
            <a:ext cx="9904281" cy="620688"/>
          </a:xfrm>
          <a:effectLst/>
        </p:spPr>
        <p:txBody>
          <a:bodyPr/>
          <a:lstStyle/>
          <a:p>
            <a:r>
              <a:rPr lang="en-GB" altLang="en-US" sz="2500" dirty="0">
                <a:solidFill>
                  <a:schemeClr val="tx1"/>
                </a:solidFill>
              </a:rPr>
              <a:t>Figure 3 </a:t>
            </a:r>
            <a:r>
              <a:rPr lang="en-GB" altLang="en-US" sz="2500" b="0" dirty="0">
                <a:solidFill>
                  <a:schemeClr val="tx1"/>
                </a:solidFill>
              </a:rPr>
              <a:t>Effect of a minimum wage in a competitive market</a:t>
            </a:r>
          </a:p>
        </p:txBody>
      </p:sp>
      <p:sp>
        <p:nvSpPr>
          <p:cNvPr id="20509" name="AutoShape 29">
            <a:extLst>
              <a:ext uri="{FF2B5EF4-FFF2-40B4-BE49-F238E27FC236}">
                <a16:creationId xmlns:a16="http://schemas.microsoft.com/office/drawing/2014/main" id="{4BFDB0B4-D9DF-4803-BD4E-55B3DD79D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0638" y="894955"/>
            <a:ext cx="2654300" cy="42068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2225">
            <a:solidFill>
              <a:schemeClr val="accent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1800" dirty="0">
                <a:solidFill>
                  <a:srgbClr val="006600"/>
                </a:solidFill>
                <a:latin typeface="Arial" panose="020B0604020202020204" pitchFamily="34" charset="0"/>
              </a:rPr>
              <a:t>Excess supply of labour</a:t>
            </a:r>
          </a:p>
        </p:txBody>
      </p:sp>
    </p:spTree>
    <p:extLst>
      <p:ext uri="{BB962C8B-B14F-4D97-AF65-F5344CB8AC3E}">
        <p14:creationId xmlns:p14="http://schemas.microsoft.com/office/powerpoint/2010/main" val="189486781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Theme5">
  <a:themeElements>
    <a:clrScheme name="">
      <a:dk1>
        <a:srgbClr val="000000"/>
      </a:dk1>
      <a:lt1>
        <a:srgbClr val="FFFFFF"/>
      </a:lt1>
      <a:dk2>
        <a:srgbClr val="0000CC"/>
      </a:dk2>
      <a:lt2>
        <a:srgbClr val="4D4D4D"/>
      </a:lt2>
      <a:accent1>
        <a:srgbClr val="663300"/>
      </a:accent1>
      <a:accent2>
        <a:srgbClr val="CC0000"/>
      </a:accent2>
      <a:accent3>
        <a:srgbClr val="FFFFFF"/>
      </a:accent3>
      <a:accent4>
        <a:srgbClr val="000000"/>
      </a:accent4>
      <a:accent5>
        <a:srgbClr val="B8ADAA"/>
      </a:accent5>
      <a:accent6>
        <a:srgbClr val="B90000"/>
      </a:accent6>
      <a:hlink>
        <a:srgbClr val="660066"/>
      </a:hlink>
      <a:folHlink>
        <a:srgbClr val="006600"/>
      </a:folHlink>
    </a:clrScheme>
    <a:fontScheme name="Pwrpnt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wrpnt7 1">
        <a:dk1>
          <a:srgbClr val="000000"/>
        </a:dk1>
        <a:lt1>
          <a:srgbClr val="FFFFFF"/>
        </a:lt1>
        <a:dk2>
          <a:srgbClr val="000080"/>
        </a:dk2>
        <a:lt2>
          <a:srgbClr val="00FFFF"/>
        </a:lt2>
        <a:accent1>
          <a:srgbClr val="FF00FF"/>
        </a:accent1>
        <a:accent2>
          <a:srgbClr val="FF0000"/>
        </a:accent2>
        <a:accent3>
          <a:srgbClr val="AAAAC0"/>
        </a:accent3>
        <a:accent4>
          <a:srgbClr val="DADADA"/>
        </a:accent4>
        <a:accent5>
          <a:srgbClr val="FFAAFF"/>
        </a:accent5>
        <a:accent6>
          <a:srgbClr val="E70000"/>
        </a:accent6>
        <a:hlink>
          <a:srgbClr val="FFFF00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wrpnt7 2">
        <a:dk1>
          <a:srgbClr val="FFFF00"/>
        </a:dk1>
        <a:lt1>
          <a:srgbClr val="FFFFFF"/>
        </a:lt1>
        <a:dk2>
          <a:srgbClr val="000080"/>
        </a:dk2>
        <a:lt2>
          <a:srgbClr val="00FFFF"/>
        </a:lt2>
        <a:accent1>
          <a:srgbClr val="000000"/>
        </a:accent1>
        <a:accent2>
          <a:srgbClr val="FF0000"/>
        </a:accent2>
        <a:accent3>
          <a:srgbClr val="AAAAC0"/>
        </a:accent3>
        <a:accent4>
          <a:srgbClr val="DADADA"/>
        </a:accent4>
        <a:accent5>
          <a:srgbClr val="AAAAAA"/>
        </a:accent5>
        <a:accent6>
          <a:srgbClr val="E70000"/>
        </a:accent6>
        <a:hlink>
          <a:srgbClr val="000000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wrpnt7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4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wrpnt7 5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7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8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5" id="{62534DB5-442B-411F-87B7-E8F004C9CE2B}" vid="{94F17C29-F329-49C3-B4A6-B433234E8B2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</TotalTime>
  <Words>28</Words>
  <Application>Microsoft Office PowerPoint</Application>
  <PresentationFormat>A4 Paper (210x297 mm)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Theme5</vt:lpstr>
      <vt:lpstr>Figure 3 Effect of a minimum wage in a competitive market</vt:lpstr>
    </vt:vector>
  </TitlesOfParts>
  <Company>University of Bristol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Sloman</dc:creator>
  <cp:lastModifiedBy>John Sloman</cp:lastModifiedBy>
  <cp:revision>81</cp:revision>
  <dcterms:created xsi:type="dcterms:W3CDTF">2008-08-12T16:52:29Z</dcterms:created>
  <dcterms:modified xsi:type="dcterms:W3CDTF">2024-11-02T19:25:18Z</dcterms:modified>
</cp:coreProperties>
</file>