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79" r:id="rId2"/>
    <p:sldMasterId id="2147483936" r:id="rId3"/>
  </p:sldMasterIdLst>
  <p:notesMasterIdLst>
    <p:notesMasterId r:id="rId5"/>
  </p:notesMasterIdLst>
  <p:sldIdLst>
    <p:sldId id="260" r:id="rId4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7F61"/>
    <a:srgbClr val="333333"/>
    <a:srgbClr val="660066"/>
    <a:srgbClr val="006666"/>
    <a:srgbClr val="006600"/>
    <a:srgbClr val="FAFFDC"/>
    <a:srgbClr val="800000"/>
    <a:srgbClr val="8D8267"/>
    <a:srgbClr val="808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42" autoAdjust="0"/>
    <p:restoredTop sz="94976" autoAdjust="0"/>
  </p:normalViewPr>
  <p:slideViewPr>
    <p:cSldViewPr snapToGrid="0">
      <p:cViewPr varScale="1">
        <p:scale>
          <a:sx n="73" d="100"/>
          <a:sy n="73" d="100"/>
        </p:scale>
        <p:origin x="1243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A738DCA9-2055-487A-AD84-1C78DCCB41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EA098-F5BB-4C69-A3BB-441A9222935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76650B1-5278-41AC-8F22-13EB5AC20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 noProof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2F8EC35-B00F-498E-B182-40F22D120B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>
            <a:extLst>
              <a:ext uri="{FF2B5EF4-FFF2-40B4-BE49-F238E27FC236}">
                <a16:creationId xmlns:a16="http://schemas.microsoft.com/office/drawing/2014/main" id="{54B27A16-6A49-4FF4-A2C6-9B0C9B348F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86515"/>
            <a:ext cx="9906000" cy="5006348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FEDEC1-8D10-48C5-96FF-84446C228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177631"/>
          </a:xfrm>
          <a:prstGeom prst="rect">
            <a:avLst/>
          </a:prstGeom>
          <a:solidFill>
            <a:srgbClr val="E2E0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04839-5087-4216-8E2F-495D007366C5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53D31-06D5-4BDB-8836-0F24F26E8E0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1185571"/>
            <a:ext cx="9906000" cy="1755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05D27BC1-CCC2-456A-897D-DD330A508D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7603" y="1185572"/>
            <a:ext cx="9563761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5B9FB-716C-4EE6-9B51-836C17DC9686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F9EAD-49D3-49FA-8681-57CB74ACC0D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F40F8-2A29-4656-AEEF-CE66D6E0A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B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080D4-3EA8-4AA3-9E73-37D10AF5B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15875" algn="ctr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74579AD-7DF1-404E-AA72-3334C5CD18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276350"/>
            <a:ext cx="9568921" cy="0"/>
          </a:xfrm>
          <a:prstGeom prst="line">
            <a:avLst/>
          </a:prstGeom>
          <a:noFill/>
          <a:ln w="9525" algn="ctr">
            <a:solidFill>
              <a:srgbClr val="CC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7ADABBD4-81FC-4E8B-AF89-8E95D1D3E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180977"/>
            <a:ext cx="9245600" cy="79057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6E853F"/>
                </a:solidFill>
                <a:effectLst>
                  <a:outerShdw blurRad="254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000">
                <a:solidFill>
                  <a:srgbClr val="321F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A192817B-BE54-4539-AE8C-3B9D05066E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369053"/>
            <a:ext cx="9563762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A75F71-CE31-4A78-886D-F08AE97DC1C3}"/>
              </a:ext>
            </a:extLst>
          </p:cNvPr>
          <p:cNvSpPr/>
          <p:nvPr userDrawn="1"/>
        </p:nvSpPr>
        <p:spPr>
          <a:xfrm>
            <a:off x="4735273" y="1015343"/>
            <a:ext cx="414815" cy="509485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FECBDD-2A13-4944-8A60-DDC15787FF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75260" y="1060960"/>
            <a:ext cx="335617" cy="41606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CB9C4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EFCC-A660-4E76-8296-769EF736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4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BD7C-0433-467F-AE5A-F5EFC151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191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98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909" r:id="rId2"/>
    <p:sldLayoutId id="2147483924" r:id="rId3"/>
    <p:sldLayoutId id="214748393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Placeholder 12">
            <a:extLst>
              <a:ext uri="{FF2B5EF4-FFF2-40B4-BE49-F238E27FC236}">
                <a16:creationId xmlns:a16="http://schemas.microsoft.com/office/drawing/2014/main" id="{DEF7B433-A0C6-4575-9ED2-6CC76F9E9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6761" y="1524000"/>
            <a:ext cx="9245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80" name="Title Placeholder 21">
            <a:extLst>
              <a:ext uri="{FF2B5EF4-FFF2-40B4-BE49-F238E27FC236}">
                <a16:creationId xmlns:a16="http://schemas.microsoft.com/office/drawing/2014/main" id="{6C2BBF53-5102-4DBD-9058-695BA5EB8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6761" y="180977"/>
            <a:ext cx="9245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351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7009C6-6D5E-486C-A383-3780A7AC0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690563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024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</p:sldLayoutIdLst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Line 7">
            <a:extLst>
              <a:ext uri="{FF2B5EF4-FFF2-40B4-BE49-F238E27FC236}">
                <a16:creationId xmlns:a16="http://schemas.microsoft.com/office/drawing/2014/main" id="{59F88833-BA86-4B13-AF80-422470CA71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6" y="1648198"/>
            <a:ext cx="3313113" cy="0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F70CA26B-E5E7-4F64-8CC2-1819FE970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388" y="1668836"/>
            <a:ext cx="0" cy="3700463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Arc 6">
            <a:extLst>
              <a:ext uri="{FF2B5EF4-FFF2-40B4-BE49-F238E27FC236}">
                <a16:creationId xmlns:a16="http://schemas.microsoft.com/office/drawing/2014/main" id="{82139C4C-6F8E-44AE-A3E7-CD82320E0C48}"/>
              </a:ext>
            </a:extLst>
          </p:cNvPr>
          <p:cNvSpPr>
            <a:spLocks/>
          </p:cNvSpPr>
          <p:nvPr/>
        </p:nvSpPr>
        <p:spPr bwMode="auto">
          <a:xfrm>
            <a:off x="1470025" y="1643436"/>
            <a:ext cx="6546850" cy="4646613"/>
          </a:xfrm>
          <a:custGeom>
            <a:avLst/>
            <a:gdLst>
              <a:gd name="G0" fmla="+- 21181 0 0"/>
              <a:gd name="G1" fmla="+- 21600 0 0"/>
              <a:gd name="G2" fmla="+- 21600 0 0"/>
              <a:gd name="T0" fmla="*/ 0 w 42351"/>
              <a:gd name="T1" fmla="*/ 17364 h 21600"/>
              <a:gd name="T2" fmla="*/ 42351 w 42351"/>
              <a:gd name="T3" fmla="*/ 17312 h 21600"/>
              <a:gd name="T4" fmla="*/ 21181 w 423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51" h="21600" fill="none" extrusionOk="0">
                <a:moveTo>
                  <a:pt x="0" y="17364"/>
                </a:moveTo>
                <a:cubicBezTo>
                  <a:pt x="2019" y="7267"/>
                  <a:pt x="10884" y="0"/>
                  <a:pt x="21181" y="0"/>
                </a:cubicBezTo>
                <a:cubicBezTo>
                  <a:pt x="31457" y="0"/>
                  <a:pt x="40311" y="7240"/>
                  <a:pt x="42351" y="17311"/>
                </a:cubicBezTo>
              </a:path>
              <a:path w="42351" h="21600" stroke="0" extrusionOk="0">
                <a:moveTo>
                  <a:pt x="0" y="17364"/>
                </a:moveTo>
                <a:cubicBezTo>
                  <a:pt x="2019" y="7267"/>
                  <a:pt x="10884" y="0"/>
                  <a:pt x="21181" y="0"/>
                </a:cubicBezTo>
                <a:cubicBezTo>
                  <a:pt x="31457" y="0"/>
                  <a:pt x="40311" y="7240"/>
                  <a:pt x="42351" y="17311"/>
                </a:cubicBezTo>
                <a:lnTo>
                  <a:pt x="21181" y="21600"/>
                </a:lnTo>
                <a:close/>
              </a:path>
            </a:pathLst>
          </a:custGeom>
          <a:noFill/>
          <a:ln w="38100" cap="rnd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2503468-DC83-4F8C-BBDD-548F27A97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7886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5C3941-D3DB-4079-B32A-4B2908442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67886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1BFF4CC9-514F-425A-9135-00EC3C4E6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033" y="6145212"/>
            <a:ext cx="9906000" cy="719138"/>
          </a:xfrm>
          <a:effectLst/>
        </p:spPr>
        <p:txBody>
          <a:bodyPr/>
          <a:lstStyle/>
          <a:p>
            <a:r>
              <a:rPr lang="en-GB" altLang="en-US" sz="2400" dirty="0">
                <a:solidFill>
                  <a:schemeClr val="tx1"/>
                </a:solidFill>
              </a:rPr>
              <a:t>Figure 3  </a:t>
            </a:r>
            <a:r>
              <a:rPr lang="en-GB" altLang="en-US" sz="2400" b="0" dirty="0">
                <a:solidFill>
                  <a:schemeClr val="tx1"/>
                </a:solidFill>
              </a:rPr>
              <a:t>A Laffer curve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9BF40C3-754C-40B7-82CE-FEB9C856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5347073"/>
            <a:ext cx="32861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CAFCB3FE-E559-464D-B830-557630F5F0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338880" y="2644517"/>
            <a:ext cx="213725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Total tax revenue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61A261F-514D-421D-AD3E-9A294C31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71215"/>
            <a:ext cx="252812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Average tax rate (%)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7A289ADB-FDFF-44EA-8D08-12E324704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5889" y="5369298"/>
            <a:ext cx="61395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DAFCDD58-96A1-4CDA-B980-8B551B970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6" y="1375148"/>
            <a:ext cx="79028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i="1">
                <a:solidFill>
                  <a:schemeClr val="hlink"/>
                </a:solidFill>
                <a:latin typeface="Arial" panose="020B0604020202020204" pitchFamily="34" charset="0"/>
              </a:rPr>
              <a:t>R</a:t>
            </a:r>
            <a:r>
              <a:rPr lang="en-GB" altLang="en-US" sz="2000" baseline="-25000">
                <a:solidFill>
                  <a:schemeClr val="hlink"/>
                </a:solidFill>
                <a:latin typeface="Arial" panose="020B0604020202020204" pitchFamily="34" charset="0"/>
              </a:rPr>
              <a:t> max.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ED37A63F-9369-466E-98DA-732FD66DA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909" y="5369298"/>
            <a:ext cx="35105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>
                <a:solidFill>
                  <a:schemeClr val="hlink"/>
                </a:solidFill>
                <a:latin typeface="Arial" panose="020B0604020202020204" pitchFamily="34" charset="0"/>
              </a:rPr>
              <a:t>t</a:t>
            </a:r>
            <a:r>
              <a:rPr lang="en-GB" altLang="en-US" sz="2000" baseline="-2500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46" name="Line 14">
            <a:extLst>
              <a:ext uri="{FF2B5EF4-FFF2-40B4-BE49-F238E27FC236}">
                <a16:creationId xmlns:a16="http://schemas.microsoft.com/office/drawing/2014/main" id="{3009B7C6-4CBE-41A8-AE86-0602B866B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648"/>
            <a:ext cx="0" cy="533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CDEFF782-BBAA-4198-9A99-7FF83B9D8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9388" y="5374060"/>
            <a:ext cx="700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9" name="AutoShape 17">
            <a:extLst>
              <a:ext uri="{FF2B5EF4-FFF2-40B4-BE49-F238E27FC236}">
                <a16:creationId xmlns:a16="http://schemas.microsoft.com/office/drawing/2014/main" id="{C0CADDE3-2DF7-471E-9846-2B198DB47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6" y="248024"/>
            <a:ext cx="3317875" cy="1076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2225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900">
                <a:solidFill>
                  <a:schemeClr val="hlink"/>
                </a:solidFill>
                <a:latin typeface="Arial" panose="020B0604020202020204" pitchFamily="34" charset="0"/>
              </a:rPr>
              <a:t>Above a tax rate of </a:t>
            </a:r>
            <a:r>
              <a:rPr lang="en-GB" altLang="en-US" sz="1900" i="1">
                <a:solidFill>
                  <a:schemeClr val="hlink"/>
                </a:solidFill>
                <a:latin typeface="Arial" panose="020B0604020202020204" pitchFamily="34" charset="0"/>
              </a:rPr>
              <a:t>t</a:t>
            </a:r>
            <a:r>
              <a:rPr lang="en-GB" altLang="en-US" sz="1900" baseline="-2500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en-GB" altLang="en-US" sz="1900">
                <a:solidFill>
                  <a:schemeClr val="hlink"/>
                </a:solidFill>
                <a:latin typeface="Arial" panose="020B0604020202020204" pitchFamily="34" charset="0"/>
              </a:rPr>
              <a:t>, the disincentive effect of higher taxes reduces tax revenue.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0C5E931-390A-45F1-8045-8F190E5B1270}" vid="{99FA1486-54E4-42C2-B6F3-82FF30920B47}"/>
    </a:ext>
  </a:extLst>
</a:theme>
</file>

<file path=ppt/theme/theme3.xml><?xml version="1.0" encoding="utf-8"?>
<a:theme xmlns:a="http://schemas.openxmlformats.org/drawingml/2006/main" name="Plain figures">
  <a:themeElements>
    <a:clrScheme name="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0066"/>
      </a:hlink>
      <a:folHlink>
        <a:srgbClr val="00660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2225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2225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in figures" id="{B952F34D-80F6-41AC-A994-395421905CDF}" vid="{E552000F-4999-46A0-9CF8-CCF7DDBB92E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6524</TotalTime>
  <Words>36</Words>
  <Application>Microsoft Office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Wingdings</vt:lpstr>
      <vt:lpstr>Wingdings 2</vt:lpstr>
      <vt:lpstr>7_Civic</vt:lpstr>
      <vt:lpstr>Theme3</vt:lpstr>
      <vt:lpstr>Plain figures</vt:lpstr>
      <vt:lpstr>Figure 3  A Laffer curve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327</cp:revision>
  <dcterms:created xsi:type="dcterms:W3CDTF">2002-11-17T23:04:00Z</dcterms:created>
  <dcterms:modified xsi:type="dcterms:W3CDTF">2024-12-18T14:13:13Z</dcterms:modified>
</cp:coreProperties>
</file>