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9" r:id="rId1"/>
    <p:sldMasterId id="2147483879" r:id="rId2"/>
    <p:sldMasterId id="2147483936" r:id="rId3"/>
  </p:sldMasterIdLst>
  <p:notesMasterIdLst>
    <p:notesMasterId r:id="rId5"/>
  </p:notesMasterIdLst>
  <p:sldIdLst>
    <p:sldId id="260" r:id="rId4"/>
  </p:sldIdLst>
  <p:sldSz cx="9906000" cy="6858000" type="A4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7F61"/>
    <a:srgbClr val="333333"/>
    <a:srgbClr val="660066"/>
    <a:srgbClr val="006666"/>
    <a:srgbClr val="006600"/>
    <a:srgbClr val="FAFFDC"/>
    <a:srgbClr val="800000"/>
    <a:srgbClr val="8D8267"/>
    <a:srgbClr val="80808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842" autoAdjust="0"/>
    <p:restoredTop sz="94976" autoAdjust="0"/>
  </p:normalViewPr>
  <p:slideViewPr>
    <p:cSldViewPr snapToGrid="0">
      <p:cViewPr varScale="1">
        <p:scale>
          <a:sx n="73" d="100"/>
          <a:sy n="73" d="100"/>
        </p:scale>
        <p:origin x="1243" y="3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-203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1F9702A-1E58-4620-B149-1D098908236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6F46DBD-D38C-4E4C-8F33-958E9E7D29C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9D69D246-50B5-4D89-9361-D3F9C051CB2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630BF6E3-CF9C-41EC-BD95-B3EF8F9DB0F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0"/>
            <a:r>
              <a:rPr lang="en-GB" altLang="en-US"/>
              <a:t>Second level</a:t>
            </a:r>
          </a:p>
          <a:p>
            <a:pPr lvl="0"/>
            <a:r>
              <a:rPr lang="en-GB" altLang="en-US"/>
              <a:t>Third level</a:t>
            </a:r>
          </a:p>
          <a:p>
            <a:pPr lvl="0"/>
            <a:r>
              <a:rPr lang="en-GB" altLang="en-US"/>
              <a:t>Fourth level</a:t>
            </a:r>
          </a:p>
          <a:p>
            <a:pPr lvl="0"/>
            <a:r>
              <a:rPr lang="en-GB" altLang="en-US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E23CAD92-70B4-4A19-9199-719F92A27F7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B315FABC-41C1-48C4-B4F3-88C0693A8D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1D5846-0493-4B99-9887-C1B8A468CA6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015179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A738DCA9-2055-487A-AD84-1C78DCCB41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9EA098-F5BB-4C69-A3BB-441A9222935B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476650B1-5278-41AC-8F22-13EB5AC200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altLang="en-US" noProof="1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2F8EC35-B00F-498E-B182-40F22D120B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2025" y="692150"/>
            <a:ext cx="4933950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4">
            <a:extLst>
              <a:ext uri="{FF2B5EF4-FFF2-40B4-BE49-F238E27FC236}">
                <a16:creationId xmlns:a16="http://schemas.microsoft.com/office/drawing/2014/main" id="{54B27A16-6A49-4FF4-A2C6-9B0C9B348F6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386515"/>
            <a:ext cx="9906000" cy="5006348"/>
          </a:xfrm>
          <a:prstGeom prst="rect">
            <a:avLst/>
          </a:prstGeom>
          <a:solidFill>
            <a:srgbClr val="EEEC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D0FEDEC1-8D10-48C5-96FF-84446C228B9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2"/>
            <a:ext cx="9906000" cy="1177631"/>
          </a:xfrm>
          <a:prstGeom prst="rect">
            <a:avLst/>
          </a:prstGeom>
          <a:solidFill>
            <a:srgbClr val="E2E0C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C04839-5087-4216-8E2F-495D007366C5}"/>
              </a:ext>
            </a:extLst>
          </p:cNvPr>
          <p:cNvSpPr>
            <a:spLocks noChangeArrowheads="1"/>
          </p:cNvSpPr>
          <p:nvPr userDrawn="1"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7D53D31-06D5-4BDB-8836-0F24F26E8E02}"/>
              </a:ext>
            </a:extLst>
          </p:cNvPr>
          <p:cNvSpPr>
            <a:spLocks noChangeArrowheads="1"/>
          </p:cNvSpPr>
          <p:nvPr userDrawn="1"/>
        </p:nvSpPr>
        <p:spPr bwMode="white">
          <a:xfrm>
            <a:off x="0" y="1185571"/>
            <a:ext cx="9906000" cy="17554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/>
          </a:p>
        </p:txBody>
      </p:sp>
      <p:sp>
        <p:nvSpPr>
          <p:cNvPr id="10" name="Line 24">
            <a:extLst>
              <a:ext uri="{FF2B5EF4-FFF2-40B4-BE49-F238E27FC236}">
                <a16:creationId xmlns:a16="http://schemas.microsoft.com/office/drawing/2014/main" id="{05D27BC1-CCC2-456A-897D-DD330A508D3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67603" y="1185572"/>
            <a:ext cx="9563761" cy="0"/>
          </a:xfrm>
          <a:prstGeom prst="line">
            <a:avLst/>
          </a:prstGeom>
          <a:noFill/>
          <a:ln w="9525">
            <a:solidFill>
              <a:srgbClr val="66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 sz="2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15B9FB-716C-4EE6-9B51-836C17DC9686}"/>
              </a:ext>
            </a:extLst>
          </p:cNvPr>
          <p:cNvSpPr>
            <a:spLocks noChangeArrowheads="1"/>
          </p:cNvSpPr>
          <p:nvPr userDrawn="1"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EF9EAD-49D3-49FA-8681-57CB74ACC0DE}"/>
              </a:ext>
            </a:extLst>
          </p:cNvPr>
          <p:cNvSpPr>
            <a:spLocks noChangeArrowheads="1"/>
          </p:cNvSpPr>
          <p:nvPr userDrawn="1"/>
        </p:nvSpPr>
        <p:spPr bwMode="white">
          <a:xfrm>
            <a:off x="974090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D6F40F8-2A29-4656-AEEF-CE66D6E0A25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1661" y="6388102"/>
            <a:ext cx="9568921" cy="309563"/>
          </a:xfrm>
          <a:prstGeom prst="rect">
            <a:avLst/>
          </a:prstGeom>
          <a:solidFill>
            <a:srgbClr val="82B7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9080D4-3EA8-4AA3-9E73-37D10AF5BEB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5100" y="155575"/>
            <a:ext cx="9568921" cy="6546850"/>
          </a:xfrm>
          <a:prstGeom prst="rect">
            <a:avLst/>
          </a:prstGeom>
          <a:noFill/>
          <a:ln w="15875" algn="ctr">
            <a:solidFill>
              <a:srgbClr val="66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400" dirty="0"/>
          </a:p>
        </p:txBody>
      </p:sp>
      <p:sp>
        <p:nvSpPr>
          <p:cNvPr id="15" name="Straight Connector 14">
            <a:extLst>
              <a:ext uri="{FF2B5EF4-FFF2-40B4-BE49-F238E27FC236}">
                <a16:creationId xmlns:a16="http://schemas.microsoft.com/office/drawing/2014/main" id="{274579AD-7DF1-404E-AA72-3334C5CD18D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65100" y="1276350"/>
            <a:ext cx="9568921" cy="0"/>
          </a:xfrm>
          <a:prstGeom prst="line">
            <a:avLst/>
          </a:prstGeom>
          <a:noFill/>
          <a:ln w="9525" algn="ctr">
            <a:solidFill>
              <a:srgbClr val="CC99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18" name="Rectangle 33">
            <a:extLst>
              <a:ext uri="{FF2B5EF4-FFF2-40B4-BE49-F238E27FC236}">
                <a16:creationId xmlns:a16="http://schemas.microsoft.com/office/drawing/2014/main" id="{7ADABBD4-81FC-4E8B-AF89-8E95D1D3EEE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2"/>
            <a:ext cx="9906000" cy="138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761" y="180977"/>
            <a:ext cx="9245600" cy="79057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6E853F"/>
                </a:solidFill>
                <a:effectLst>
                  <a:outerShdw blurRad="254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26898" y="1527048"/>
            <a:ext cx="9212580" cy="45720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000">
                <a:solidFill>
                  <a:srgbClr val="321F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Line 20">
            <a:extLst>
              <a:ext uri="{FF2B5EF4-FFF2-40B4-BE49-F238E27FC236}">
                <a16:creationId xmlns:a16="http://schemas.microsoft.com/office/drawing/2014/main" id="{A192817B-BE54-4539-AE8C-3B9D05066E0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65100" y="1369053"/>
            <a:ext cx="9563762" cy="0"/>
          </a:xfrm>
          <a:prstGeom prst="line">
            <a:avLst/>
          </a:prstGeom>
          <a:noFill/>
          <a:ln w="9525">
            <a:solidFill>
              <a:srgbClr val="66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 sz="24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1A75F71-CE31-4A78-886D-F08AE97DC1C3}"/>
              </a:ext>
            </a:extLst>
          </p:cNvPr>
          <p:cNvSpPr/>
          <p:nvPr userDrawn="1"/>
        </p:nvSpPr>
        <p:spPr>
          <a:xfrm>
            <a:off x="4735273" y="1015343"/>
            <a:ext cx="414815" cy="509485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7FECBDD-2A13-4944-8A60-DDC15787FFB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775260" y="1060960"/>
            <a:ext cx="335617" cy="416069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rgbClr val="CB9C4F"/>
            </a:solidFill>
            <a:round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lt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1446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9994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6574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1EFCC-A660-4E76-8296-769EF736D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01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2497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0553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6BD7C-0433-467F-AE5A-F5EFC151F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906000" cy="719138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9987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5505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3557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909" r:id="rId2"/>
    <p:sldLayoutId id="2147483924" r:id="rId3"/>
    <p:sldLayoutId id="2147483935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800" kern="1200">
          <a:solidFill>
            <a:srgbClr val="577C32"/>
          </a:solidFill>
          <a:effectLst>
            <a:outerShdw blurRad="254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4F81BD"/>
        </a:buClr>
        <a:buSzPct val="85000"/>
        <a:buFont typeface="Wingdings 2" panose="05020102010507070707" pitchFamily="18" charset="2"/>
        <a:buChar char="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rgbClr val="C0504D"/>
        </a:buClr>
        <a:buSzPct val="70000"/>
        <a:buFont typeface="Wingdings" panose="05000000000000000000" pitchFamily="2" charset="2"/>
        <a:buChar char="¡"/>
        <a:defRPr sz="2500" kern="1200">
          <a:solidFill>
            <a:srgbClr val="114178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699E00"/>
        </a:buClr>
        <a:buSzPct val="75000"/>
        <a:buFont typeface="Wingdings 2" panose="05020102010507070707" pitchFamily="18" charset="2"/>
        <a:buChar char="÷"/>
        <a:defRPr sz="2200" kern="1200">
          <a:solidFill>
            <a:srgbClr val="2C3846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70000"/>
        <a:buFont typeface="Wingdings" panose="05000000000000000000" pitchFamily="2" charset="2"/>
        <a:buChar char=""/>
        <a:defRPr sz="1900" kern="1200">
          <a:solidFill>
            <a:srgbClr val="384D64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4BACC6"/>
        </a:buClr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6E3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3" name="Text Placeholder 12">
            <a:extLst>
              <a:ext uri="{FF2B5EF4-FFF2-40B4-BE49-F238E27FC236}">
                <a16:creationId xmlns:a16="http://schemas.microsoft.com/office/drawing/2014/main" id="{DEF7B433-A0C6-4575-9ED2-6CC76F9E989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26761" y="1524000"/>
            <a:ext cx="9245600" cy="486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80" name="Title Placeholder 21">
            <a:extLst>
              <a:ext uri="{FF2B5EF4-FFF2-40B4-BE49-F238E27FC236}">
                <a16:creationId xmlns:a16="http://schemas.microsoft.com/office/drawing/2014/main" id="{6C2BBF53-5102-4DBD-9058-695BA5EB88F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26761" y="180977"/>
            <a:ext cx="9245600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33510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800" kern="12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4F81BD"/>
        </a:buClr>
        <a:buSzPct val="85000"/>
        <a:buFont typeface="Wingdings 2" panose="05020102010507070707" pitchFamily="18" charset="2"/>
        <a:buChar char="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1" fontAlgn="base" hangingPunct="1">
        <a:spcBef>
          <a:spcPct val="20000"/>
        </a:spcBef>
        <a:spcAft>
          <a:spcPct val="0"/>
        </a:spcAft>
        <a:buClr>
          <a:srgbClr val="C0504D"/>
        </a:buClr>
        <a:buSzPct val="70000"/>
        <a:buFont typeface="Wingdings" panose="05000000000000000000" pitchFamily="2" charset="2"/>
        <a:buChar char="¡"/>
        <a:defRPr sz="2500" kern="1200">
          <a:solidFill>
            <a:srgbClr val="114178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ct val="20000"/>
        </a:spcBef>
        <a:spcAft>
          <a:spcPct val="0"/>
        </a:spcAft>
        <a:buClr>
          <a:srgbClr val="699E00"/>
        </a:buClr>
        <a:buSzPct val="75000"/>
        <a:buFont typeface="Wingdings 2" panose="05020102010507070707" pitchFamily="18" charset="2"/>
        <a:buChar char="÷"/>
        <a:defRPr sz="2200" kern="1200">
          <a:solidFill>
            <a:srgbClr val="2C3846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ct val="20000"/>
        </a:spcBef>
        <a:spcAft>
          <a:spcPct val="0"/>
        </a:spcAft>
        <a:buClr>
          <a:srgbClr val="8064A2"/>
        </a:buClr>
        <a:buSzPct val="70000"/>
        <a:buFont typeface="Wingdings" panose="05000000000000000000" pitchFamily="2" charset="2"/>
        <a:buChar char=""/>
        <a:defRPr sz="1900" kern="1200">
          <a:solidFill>
            <a:srgbClr val="384D64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ct val="20000"/>
        </a:spcBef>
        <a:spcAft>
          <a:spcPct val="0"/>
        </a:spcAft>
        <a:buClr>
          <a:srgbClr val="4BACC6"/>
        </a:buClr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67009C6-6D5E-486C-A383-3780A7AC04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6000" cy="690563"/>
          </a:xfrm>
          <a:prstGeom prst="rect">
            <a:avLst/>
          </a:prstGeom>
          <a:noFill/>
          <a:ln>
            <a:noFill/>
          </a:ln>
          <a:effectLst>
            <a:outerShdw dist="12700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7024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</p:sldLayoutIdLst>
  <p:txStyles>
    <p:titleStyle>
      <a:lvl1pPr algn="ctr" defTabSz="7620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hlink"/>
          </a:solidFill>
          <a:latin typeface="+mj-lt"/>
          <a:ea typeface="+mj-ea"/>
          <a:cs typeface="+mj-cs"/>
        </a:defRPr>
      </a:lvl1pPr>
      <a:lvl2pPr algn="ctr" defTabSz="762000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hlink"/>
          </a:solidFill>
          <a:latin typeface="Arial" panose="020B0604020202020204" pitchFamily="34" charset="0"/>
        </a:defRPr>
      </a:lvl2pPr>
      <a:lvl3pPr algn="ctr" defTabSz="762000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hlink"/>
          </a:solidFill>
          <a:latin typeface="Arial" panose="020B0604020202020204" pitchFamily="34" charset="0"/>
        </a:defRPr>
      </a:lvl3pPr>
      <a:lvl4pPr algn="ctr" defTabSz="762000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hlink"/>
          </a:solidFill>
          <a:latin typeface="Arial" panose="020B0604020202020204" pitchFamily="34" charset="0"/>
        </a:defRPr>
      </a:lvl4pPr>
      <a:lvl5pPr algn="ctr" defTabSz="762000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hlink"/>
          </a:solidFill>
          <a:latin typeface="Arial" panose="020B0604020202020204" pitchFamily="34" charset="0"/>
        </a:defRPr>
      </a:lvl5pPr>
      <a:lvl6pPr marL="457200" algn="ctr" defTabSz="762000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hlink"/>
          </a:solidFill>
          <a:latin typeface="Arial" panose="020B0604020202020204" pitchFamily="34" charset="0"/>
        </a:defRPr>
      </a:lvl6pPr>
      <a:lvl7pPr marL="914400" algn="ctr" defTabSz="762000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hlink"/>
          </a:solidFill>
          <a:latin typeface="Arial" panose="020B0604020202020204" pitchFamily="34" charset="0"/>
        </a:defRPr>
      </a:lvl7pPr>
      <a:lvl8pPr marL="1371600" algn="ctr" defTabSz="762000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hlink"/>
          </a:solidFill>
          <a:latin typeface="Arial" panose="020B0604020202020204" pitchFamily="34" charset="0"/>
        </a:defRPr>
      </a:lvl8pPr>
      <a:lvl9pPr marL="1828800" algn="ctr" defTabSz="762000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hlink"/>
          </a:solidFill>
          <a:latin typeface="Arial" panose="020B0604020202020204" pitchFamily="34" charset="0"/>
        </a:defRPr>
      </a:lvl9pPr>
    </p:titleStyle>
    <p:bodyStyle>
      <a:lvl1pPr marL="342900" indent="-3429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Line 7">
            <a:extLst>
              <a:ext uri="{FF2B5EF4-FFF2-40B4-BE49-F238E27FC236}">
                <a16:creationId xmlns:a16="http://schemas.microsoft.com/office/drawing/2014/main" id="{59F88833-BA86-4B13-AF80-422470CA71D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6" y="1648198"/>
            <a:ext cx="3313113" cy="0"/>
          </a:xfrm>
          <a:prstGeom prst="line">
            <a:avLst/>
          </a:prstGeom>
          <a:noFill/>
          <a:ln w="19050">
            <a:solidFill>
              <a:schemeClr val="hlink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43" name="Line 11">
            <a:extLst>
              <a:ext uri="{FF2B5EF4-FFF2-40B4-BE49-F238E27FC236}">
                <a16:creationId xmlns:a16="http://schemas.microsoft.com/office/drawing/2014/main" id="{F70CA26B-E5E7-4F64-8CC2-1819FE9701F3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1388" y="1668836"/>
            <a:ext cx="0" cy="3700463"/>
          </a:xfrm>
          <a:prstGeom prst="line">
            <a:avLst/>
          </a:prstGeom>
          <a:noFill/>
          <a:ln w="19050">
            <a:solidFill>
              <a:schemeClr val="hlink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38" name="Arc 6">
            <a:extLst>
              <a:ext uri="{FF2B5EF4-FFF2-40B4-BE49-F238E27FC236}">
                <a16:creationId xmlns:a16="http://schemas.microsoft.com/office/drawing/2014/main" id="{82139C4C-6F8E-44AE-A3E7-CD82320E0C48}"/>
              </a:ext>
            </a:extLst>
          </p:cNvPr>
          <p:cNvSpPr>
            <a:spLocks/>
          </p:cNvSpPr>
          <p:nvPr/>
        </p:nvSpPr>
        <p:spPr bwMode="auto">
          <a:xfrm>
            <a:off x="1470025" y="1643436"/>
            <a:ext cx="6546850" cy="4646613"/>
          </a:xfrm>
          <a:custGeom>
            <a:avLst/>
            <a:gdLst>
              <a:gd name="G0" fmla="+- 21181 0 0"/>
              <a:gd name="G1" fmla="+- 21600 0 0"/>
              <a:gd name="G2" fmla="+- 21600 0 0"/>
              <a:gd name="T0" fmla="*/ 0 w 42351"/>
              <a:gd name="T1" fmla="*/ 17364 h 21600"/>
              <a:gd name="T2" fmla="*/ 42351 w 42351"/>
              <a:gd name="T3" fmla="*/ 17312 h 21600"/>
              <a:gd name="T4" fmla="*/ 21181 w 4235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351" h="21600" fill="none" extrusionOk="0">
                <a:moveTo>
                  <a:pt x="0" y="17364"/>
                </a:moveTo>
                <a:cubicBezTo>
                  <a:pt x="2019" y="7267"/>
                  <a:pt x="10884" y="0"/>
                  <a:pt x="21181" y="0"/>
                </a:cubicBezTo>
                <a:cubicBezTo>
                  <a:pt x="31457" y="0"/>
                  <a:pt x="40311" y="7240"/>
                  <a:pt x="42351" y="17311"/>
                </a:cubicBezTo>
              </a:path>
              <a:path w="42351" h="21600" stroke="0" extrusionOk="0">
                <a:moveTo>
                  <a:pt x="0" y="17364"/>
                </a:moveTo>
                <a:cubicBezTo>
                  <a:pt x="2019" y="7267"/>
                  <a:pt x="10884" y="0"/>
                  <a:pt x="21181" y="0"/>
                </a:cubicBezTo>
                <a:cubicBezTo>
                  <a:pt x="31457" y="0"/>
                  <a:pt x="40311" y="7240"/>
                  <a:pt x="42351" y="17311"/>
                </a:cubicBezTo>
                <a:lnTo>
                  <a:pt x="21181" y="21600"/>
                </a:lnTo>
                <a:close/>
              </a:path>
            </a:pathLst>
          </a:custGeom>
          <a:noFill/>
          <a:ln w="38100" cap="rnd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62503468-DC83-4F8C-BBDD-548F27A97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67886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185C3941-D3DB-4079-B32A-4B2908442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67886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48" name="Rectangle 16">
            <a:extLst>
              <a:ext uri="{FF2B5EF4-FFF2-40B4-BE49-F238E27FC236}">
                <a16:creationId xmlns:a16="http://schemas.microsoft.com/office/drawing/2014/main" id="{1BFF4CC9-514F-425A-9135-00EC3C4E64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7033" y="6145212"/>
            <a:ext cx="9906000" cy="719138"/>
          </a:xfrm>
          <a:effectLst/>
        </p:spPr>
        <p:txBody>
          <a:bodyPr/>
          <a:lstStyle/>
          <a:p>
            <a:r>
              <a:rPr lang="en-GB" altLang="en-US" sz="2400" dirty="0">
                <a:solidFill>
                  <a:schemeClr val="tx1"/>
                </a:solidFill>
              </a:rPr>
              <a:t>Figure 3  </a:t>
            </a:r>
            <a:r>
              <a:rPr lang="en-GB" altLang="en-US" sz="2400" b="0" dirty="0">
                <a:solidFill>
                  <a:schemeClr val="tx1"/>
                </a:solidFill>
              </a:rPr>
              <a:t>A Laffer curve</a:t>
            </a:r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69BF40C3-754C-40B7-82CE-FEB9C856F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175" y="5347073"/>
            <a:ext cx="328616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0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8440" name="Rectangle 8">
            <a:extLst>
              <a:ext uri="{FF2B5EF4-FFF2-40B4-BE49-F238E27FC236}">
                <a16:creationId xmlns:a16="http://schemas.microsoft.com/office/drawing/2014/main" id="{CAFCB3FE-E559-464D-B830-557630F5F00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338880" y="2644517"/>
            <a:ext cx="2137252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000">
                <a:latin typeface="Arial" panose="020B0604020202020204" pitchFamily="34" charset="0"/>
              </a:rPr>
              <a:t>Total tax revenue</a:t>
            </a:r>
          </a:p>
        </p:txBody>
      </p:sp>
      <p:sp>
        <p:nvSpPr>
          <p:cNvPr id="18441" name="Rectangle 9">
            <a:extLst>
              <a:ext uri="{FF2B5EF4-FFF2-40B4-BE49-F238E27FC236}">
                <a16:creationId xmlns:a16="http://schemas.microsoft.com/office/drawing/2014/main" id="{561A261F-514D-421D-AD3E-9A294C313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771215"/>
            <a:ext cx="2528128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000" dirty="0">
                <a:latin typeface="Arial" panose="020B0604020202020204" pitchFamily="34" charset="0"/>
              </a:rPr>
              <a:t>Average tax rate (%)</a:t>
            </a:r>
          </a:p>
        </p:txBody>
      </p:sp>
      <p:sp>
        <p:nvSpPr>
          <p:cNvPr id="18442" name="Rectangle 10">
            <a:extLst>
              <a:ext uri="{FF2B5EF4-FFF2-40B4-BE49-F238E27FC236}">
                <a16:creationId xmlns:a16="http://schemas.microsoft.com/office/drawing/2014/main" id="{7A289ADB-FDFF-44EA-8D08-12E324704C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5889" y="5369298"/>
            <a:ext cx="613951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000">
                <a:latin typeface="Arial" panose="020B0604020202020204" pitchFamily="34" charset="0"/>
              </a:rPr>
              <a:t>100</a:t>
            </a:r>
          </a:p>
        </p:txBody>
      </p:sp>
      <p:sp>
        <p:nvSpPr>
          <p:cNvPr id="18444" name="Rectangle 12">
            <a:extLst>
              <a:ext uri="{FF2B5EF4-FFF2-40B4-BE49-F238E27FC236}">
                <a16:creationId xmlns:a16="http://schemas.microsoft.com/office/drawing/2014/main" id="{DAFCDD58-96A1-4CDA-B980-8B551B9708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776" y="1375148"/>
            <a:ext cx="790281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000" i="1">
                <a:solidFill>
                  <a:schemeClr val="hlink"/>
                </a:solidFill>
                <a:latin typeface="Arial" panose="020B0604020202020204" pitchFamily="34" charset="0"/>
              </a:rPr>
              <a:t>R</a:t>
            </a:r>
            <a:r>
              <a:rPr lang="en-GB" altLang="en-US" sz="2000" baseline="-25000">
                <a:solidFill>
                  <a:schemeClr val="hlink"/>
                </a:solidFill>
                <a:latin typeface="Arial" panose="020B0604020202020204" pitchFamily="34" charset="0"/>
              </a:rPr>
              <a:t> max.</a:t>
            </a:r>
          </a:p>
        </p:txBody>
      </p:sp>
      <p:sp>
        <p:nvSpPr>
          <p:cNvPr id="18445" name="Rectangle 13">
            <a:extLst>
              <a:ext uri="{FF2B5EF4-FFF2-40B4-BE49-F238E27FC236}">
                <a16:creationId xmlns:a16="http://schemas.microsoft.com/office/drawing/2014/main" id="{ED37A63F-9369-466E-98DA-732FD66DA4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4909" y="5369298"/>
            <a:ext cx="351058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sz="2000" i="1">
                <a:solidFill>
                  <a:schemeClr val="hlink"/>
                </a:solidFill>
                <a:latin typeface="Arial" panose="020B0604020202020204" pitchFamily="34" charset="0"/>
              </a:rPr>
              <a:t>t</a:t>
            </a:r>
            <a:r>
              <a:rPr lang="en-GB" altLang="en-US" sz="2000" baseline="-25000">
                <a:solidFill>
                  <a:schemeClr val="hlink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8446" name="Line 14">
            <a:extLst>
              <a:ext uri="{FF2B5EF4-FFF2-40B4-BE49-F238E27FC236}">
                <a16:creationId xmlns:a16="http://schemas.microsoft.com/office/drawing/2014/main" id="{3009B7C6-4CBE-41A8-AE86-0602B866B900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41648"/>
            <a:ext cx="0" cy="53324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47" name="Line 15">
            <a:extLst>
              <a:ext uri="{FF2B5EF4-FFF2-40B4-BE49-F238E27FC236}">
                <a16:creationId xmlns:a16="http://schemas.microsoft.com/office/drawing/2014/main" id="{CDEFF782-BBAA-4198-9A99-7FF83B9D8930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9388" y="5374060"/>
            <a:ext cx="70088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49" name="AutoShape 17">
            <a:extLst>
              <a:ext uri="{FF2B5EF4-FFF2-40B4-BE49-F238E27FC236}">
                <a16:creationId xmlns:a16="http://schemas.microsoft.com/office/drawing/2014/main" id="{C0CADDE3-2DF7-471E-9846-2B198DB47D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4676" y="248024"/>
            <a:ext cx="3317875" cy="1076325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2225">
            <a:solidFill>
              <a:schemeClr val="accent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sz="1900">
                <a:solidFill>
                  <a:schemeClr val="hlink"/>
                </a:solidFill>
                <a:latin typeface="Arial" panose="020B0604020202020204" pitchFamily="34" charset="0"/>
              </a:rPr>
              <a:t>Above a tax rate of </a:t>
            </a:r>
            <a:r>
              <a:rPr lang="en-GB" altLang="en-US" sz="1900" i="1">
                <a:solidFill>
                  <a:schemeClr val="hlink"/>
                </a:solidFill>
                <a:latin typeface="Arial" panose="020B0604020202020204" pitchFamily="34" charset="0"/>
              </a:rPr>
              <a:t>t</a:t>
            </a:r>
            <a:r>
              <a:rPr lang="en-GB" altLang="en-US" sz="1900" baseline="-25000">
                <a:solidFill>
                  <a:schemeClr val="hlink"/>
                </a:solidFill>
                <a:latin typeface="Arial" panose="020B0604020202020204" pitchFamily="34" charset="0"/>
              </a:rPr>
              <a:t>1</a:t>
            </a:r>
            <a:r>
              <a:rPr lang="en-GB" altLang="en-US" sz="1900">
                <a:solidFill>
                  <a:schemeClr val="hlink"/>
                </a:solidFill>
                <a:latin typeface="Arial" panose="020B0604020202020204" pitchFamily="34" charset="0"/>
              </a:rPr>
              <a:t>, the disincentive effect of higher taxes reduces tax revenue.</a:t>
            </a:r>
          </a:p>
        </p:txBody>
      </p:sp>
    </p:spTree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7_Civic">
  <a:themeElements>
    <a:clrScheme name="Custom 16">
      <a:dk1>
        <a:srgbClr val="000000"/>
      </a:dk1>
      <a:lt1>
        <a:srgbClr val="FFFFFF"/>
      </a:lt1>
      <a:dk2>
        <a:srgbClr val="1616B2"/>
      </a:dk2>
      <a:lt2>
        <a:srgbClr val="000000"/>
      </a:lt2>
      <a:accent1>
        <a:srgbClr val="660066"/>
      </a:accent1>
      <a:accent2>
        <a:srgbClr val="CC0000"/>
      </a:accent2>
      <a:accent3>
        <a:srgbClr val="FFFFFF"/>
      </a:accent3>
      <a:accent4>
        <a:srgbClr val="000000"/>
      </a:accent4>
      <a:accent5>
        <a:srgbClr val="B8AAB8"/>
      </a:accent5>
      <a:accent6>
        <a:srgbClr val="B90000"/>
      </a:accent6>
      <a:hlink>
        <a:srgbClr val="006600"/>
      </a:hlink>
      <a:folHlink>
        <a:srgbClr val="743A00"/>
      </a:folHlink>
    </a:clrScheme>
    <a:fontScheme name="5_Civ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3">
  <a:themeElements>
    <a:clrScheme name="">
      <a:dk1>
        <a:srgbClr val="000000"/>
      </a:dk1>
      <a:lt1>
        <a:srgbClr val="FFFFFF"/>
      </a:lt1>
      <a:dk2>
        <a:srgbClr val="1616B2"/>
      </a:dk2>
      <a:lt2>
        <a:srgbClr val="000000"/>
      </a:lt2>
      <a:accent1>
        <a:srgbClr val="660066"/>
      </a:accent1>
      <a:accent2>
        <a:srgbClr val="CC0000"/>
      </a:accent2>
      <a:accent3>
        <a:srgbClr val="FFFFFF"/>
      </a:accent3>
      <a:accent4>
        <a:srgbClr val="000000"/>
      </a:accent4>
      <a:accent5>
        <a:srgbClr val="B8AAB8"/>
      </a:accent5>
      <a:accent6>
        <a:srgbClr val="B90000"/>
      </a:accent6>
      <a:hlink>
        <a:srgbClr val="7A3D00"/>
      </a:hlink>
      <a:folHlink>
        <a:srgbClr val="336600"/>
      </a:folHlink>
    </a:clrScheme>
    <a:fontScheme name="5_Civ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3" id="{30C5E931-390A-45F1-8045-8F190E5B1270}" vid="{99FA1486-54E4-42C2-B6F3-82FF30920B47}"/>
    </a:ext>
  </a:extLst>
</a:theme>
</file>

<file path=ppt/theme/theme3.xml><?xml version="1.0" encoding="utf-8"?>
<a:theme xmlns:a="http://schemas.openxmlformats.org/drawingml/2006/main" name="Plain figures">
  <a:themeElements>
    <a:clrScheme name="">
      <a:dk1>
        <a:srgbClr val="000000"/>
      </a:dk1>
      <a:lt1>
        <a:srgbClr val="FFFFFF"/>
      </a:lt1>
      <a:dk2>
        <a:srgbClr val="0000CC"/>
      </a:dk2>
      <a:lt2>
        <a:srgbClr val="4D4D4D"/>
      </a:lt2>
      <a:accent1>
        <a:srgbClr val="663300"/>
      </a:accent1>
      <a:accent2>
        <a:srgbClr val="CC0000"/>
      </a:accent2>
      <a:accent3>
        <a:srgbClr val="FFFFFF"/>
      </a:accent3>
      <a:accent4>
        <a:srgbClr val="000000"/>
      </a:accent4>
      <a:accent5>
        <a:srgbClr val="B8ADAA"/>
      </a:accent5>
      <a:accent6>
        <a:srgbClr val="B90000"/>
      </a:accent6>
      <a:hlink>
        <a:srgbClr val="660066"/>
      </a:hlink>
      <a:folHlink>
        <a:srgbClr val="006600"/>
      </a:folHlink>
    </a:clrScheme>
    <a:fontScheme name="Pwrpnt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CC"/>
        </a:solidFill>
        <a:ln w="22225" cap="flat" cmpd="sng" algn="ctr">
          <a:solidFill>
            <a:schemeClr val="accent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000" b="0" i="1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CC"/>
        </a:solidFill>
        <a:ln w="22225" cap="flat" cmpd="sng" algn="ctr">
          <a:solidFill>
            <a:schemeClr val="accent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000" b="0" i="1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wrpnt7 1">
        <a:dk1>
          <a:srgbClr val="000000"/>
        </a:dk1>
        <a:lt1>
          <a:srgbClr val="FFFFFF"/>
        </a:lt1>
        <a:dk2>
          <a:srgbClr val="000080"/>
        </a:dk2>
        <a:lt2>
          <a:srgbClr val="00FFFF"/>
        </a:lt2>
        <a:accent1>
          <a:srgbClr val="FF00FF"/>
        </a:accent1>
        <a:accent2>
          <a:srgbClr val="FF0000"/>
        </a:accent2>
        <a:accent3>
          <a:srgbClr val="AAAAC0"/>
        </a:accent3>
        <a:accent4>
          <a:srgbClr val="DADADA"/>
        </a:accent4>
        <a:accent5>
          <a:srgbClr val="FFAAFF"/>
        </a:accent5>
        <a:accent6>
          <a:srgbClr val="E70000"/>
        </a:accent6>
        <a:hlink>
          <a:srgbClr val="FFFF00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wrpnt7 2">
        <a:dk1>
          <a:srgbClr val="FFFF00"/>
        </a:dk1>
        <a:lt1>
          <a:srgbClr val="FFFFFF"/>
        </a:lt1>
        <a:dk2>
          <a:srgbClr val="000080"/>
        </a:dk2>
        <a:lt2>
          <a:srgbClr val="00FFFF"/>
        </a:lt2>
        <a:accent1>
          <a:srgbClr val="000000"/>
        </a:accent1>
        <a:accent2>
          <a:srgbClr val="FF0000"/>
        </a:accent2>
        <a:accent3>
          <a:srgbClr val="AAAAC0"/>
        </a:accent3>
        <a:accent4>
          <a:srgbClr val="DADADA"/>
        </a:accent4>
        <a:accent5>
          <a:srgbClr val="AAAAAA"/>
        </a:accent5>
        <a:accent6>
          <a:srgbClr val="E70000"/>
        </a:accent6>
        <a:hlink>
          <a:srgbClr val="000000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wrpnt7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rpnt7 4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wrpnt7 5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rpnt7 6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rpnt7 7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rpnt7 8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rpnt7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in figures" id="{B952F34D-80F6-41AC-A994-395421905CDF}" vid="{E552000F-4999-46A0-9CF8-CCF7DDBB92E9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6524</TotalTime>
  <Words>36</Words>
  <Application>Microsoft Office PowerPoint</Application>
  <PresentationFormat>A4 Paper (210x297 mm)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Times New Roman</vt:lpstr>
      <vt:lpstr>Wingdings</vt:lpstr>
      <vt:lpstr>Wingdings 2</vt:lpstr>
      <vt:lpstr>7_Civic</vt:lpstr>
      <vt:lpstr>Theme3</vt:lpstr>
      <vt:lpstr>Plain figures</vt:lpstr>
      <vt:lpstr>Figure 3  A Laffer curve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John Sloman</dc:creator>
  <cp:lastModifiedBy>John Sloman</cp:lastModifiedBy>
  <cp:revision>327</cp:revision>
  <dcterms:created xsi:type="dcterms:W3CDTF">2002-11-17T23:04:00Z</dcterms:created>
  <dcterms:modified xsi:type="dcterms:W3CDTF">2024-12-18T14:13:13Z</dcterms:modified>
</cp:coreProperties>
</file>