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2"/>
    <a:srgbClr val="C66F18"/>
    <a:srgbClr val="FFFFD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826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26629010031393"/>
          <c:y val="4.1166210201985617E-2"/>
          <c:w val="0.77335425263938506"/>
          <c:h val="0.86803559079738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Private enterprise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15875">
              <a:solidFill>
                <a:srgbClr val="005DA2"/>
              </a:solidFill>
              <a:prstDash val="solid"/>
            </a:ln>
          </c:spPr>
          <c:invertIfNegative val="0"/>
          <c:cat>
            <c:numRef>
              <c:f>Sheet1!$A$2:$A$74</c:f>
              <c:numCache>
                <c:formatCode>General</c:formatCode>
                <c:ptCount val="7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</c:numCache>
            </c:numRef>
          </c:cat>
          <c:val>
            <c:numRef>
              <c:f>Sheet1!$B$2:$B$74</c:f>
              <c:numCache>
                <c:formatCode>General</c:formatCode>
                <c:ptCount val="73"/>
                <c:pt idx="0">
                  <c:v>30240</c:v>
                </c:pt>
                <c:pt idx="1">
                  <c:v>25490</c:v>
                </c:pt>
                <c:pt idx="2">
                  <c:v>36660</c:v>
                </c:pt>
                <c:pt idx="3">
                  <c:v>64870</c:v>
                </c:pt>
                <c:pt idx="4">
                  <c:v>92420</c:v>
                </c:pt>
                <c:pt idx="5">
                  <c:v>116100</c:v>
                </c:pt>
                <c:pt idx="6">
                  <c:v>126440</c:v>
                </c:pt>
                <c:pt idx="7">
                  <c:v>128790</c:v>
                </c:pt>
                <c:pt idx="8">
                  <c:v>130210</c:v>
                </c:pt>
                <c:pt idx="9">
                  <c:v>153170</c:v>
                </c:pt>
                <c:pt idx="10">
                  <c:v>171410</c:v>
                </c:pt>
                <c:pt idx="11">
                  <c:v>180730</c:v>
                </c:pt>
                <c:pt idx="12">
                  <c:v>178210</c:v>
                </c:pt>
                <c:pt idx="13">
                  <c:v>177780</c:v>
                </c:pt>
                <c:pt idx="14">
                  <c:v>221260</c:v>
                </c:pt>
                <c:pt idx="15">
                  <c:v>217160</c:v>
                </c:pt>
                <c:pt idx="16">
                  <c:v>208660</c:v>
                </c:pt>
                <c:pt idx="17">
                  <c:v>204210</c:v>
                </c:pt>
                <c:pt idx="18">
                  <c:v>226070</c:v>
                </c:pt>
                <c:pt idx="19">
                  <c:v>185920</c:v>
                </c:pt>
                <c:pt idx="20">
                  <c:v>174350</c:v>
                </c:pt>
                <c:pt idx="21">
                  <c:v>196300</c:v>
                </c:pt>
                <c:pt idx="22">
                  <c:v>200770</c:v>
                </c:pt>
                <c:pt idx="23">
                  <c:v>191090</c:v>
                </c:pt>
                <c:pt idx="24">
                  <c:v>144890</c:v>
                </c:pt>
                <c:pt idx="25">
                  <c:v>153940</c:v>
                </c:pt>
                <c:pt idx="26">
                  <c:v>155060</c:v>
                </c:pt>
                <c:pt idx="27">
                  <c:v>144140</c:v>
                </c:pt>
                <c:pt idx="28">
                  <c:v>151970</c:v>
                </c:pt>
                <c:pt idx="29">
                  <c:v>144090</c:v>
                </c:pt>
                <c:pt idx="30">
                  <c:v>131030</c:v>
                </c:pt>
                <c:pt idx="31">
                  <c:v>118640</c:v>
                </c:pt>
                <c:pt idx="32">
                  <c:v>129570</c:v>
                </c:pt>
                <c:pt idx="33">
                  <c:v>153520</c:v>
                </c:pt>
                <c:pt idx="34">
                  <c:v>165340</c:v>
                </c:pt>
                <c:pt idx="35">
                  <c:v>162440</c:v>
                </c:pt>
                <c:pt idx="36">
                  <c:v>177350</c:v>
                </c:pt>
                <c:pt idx="37">
                  <c:v>191880</c:v>
                </c:pt>
                <c:pt idx="38">
                  <c:v>208290</c:v>
                </c:pt>
                <c:pt idx="39">
                  <c:v>187330</c:v>
                </c:pt>
                <c:pt idx="40">
                  <c:v>161630</c:v>
                </c:pt>
                <c:pt idx="41">
                  <c:v>160260</c:v>
                </c:pt>
                <c:pt idx="42">
                  <c:v>143980</c:v>
                </c:pt>
                <c:pt idx="43">
                  <c:v>146750</c:v>
                </c:pt>
                <c:pt idx="44">
                  <c:v>155290</c:v>
                </c:pt>
                <c:pt idx="45">
                  <c:v>156540</c:v>
                </c:pt>
                <c:pt idx="46">
                  <c:v>153450</c:v>
                </c:pt>
                <c:pt idx="47">
                  <c:v>160690</c:v>
                </c:pt>
                <c:pt idx="48">
                  <c:v>154550</c:v>
                </c:pt>
                <c:pt idx="49">
                  <c:v>160520</c:v>
                </c:pt>
                <c:pt idx="50">
                  <c:v>152730</c:v>
                </c:pt>
                <c:pt idx="51">
                  <c:v>153570</c:v>
                </c:pt>
                <c:pt idx="52">
                  <c:v>164310</c:v>
                </c:pt>
                <c:pt idx="53">
                  <c:v>172370</c:v>
                </c:pt>
                <c:pt idx="54">
                  <c:v>183720</c:v>
                </c:pt>
                <c:pt idx="55">
                  <c:v>185840</c:v>
                </c:pt>
                <c:pt idx="56">
                  <c:v>188560</c:v>
                </c:pt>
                <c:pt idx="57">
                  <c:v>187290</c:v>
                </c:pt>
                <c:pt idx="58">
                  <c:v>145300</c:v>
                </c:pt>
                <c:pt idx="59">
                  <c:v>116420</c:v>
                </c:pt>
                <c:pt idx="60">
                  <c:v>103880</c:v>
                </c:pt>
                <c:pt idx="61">
                  <c:v>108880</c:v>
                </c:pt>
                <c:pt idx="62">
                  <c:v>103220</c:v>
                </c:pt>
                <c:pt idx="63">
                  <c:v>110080</c:v>
                </c:pt>
                <c:pt idx="64">
                  <c:v>118710</c:v>
                </c:pt>
                <c:pt idx="65">
                  <c:v>135490</c:v>
                </c:pt>
                <c:pt idx="66">
                  <c:v>144830</c:v>
                </c:pt>
                <c:pt idx="67">
                  <c:v>156110</c:v>
                </c:pt>
                <c:pt idx="68">
                  <c:v>165420</c:v>
                </c:pt>
                <c:pt idx="69">
                  <c:v>169030</c:v>
                </c:pt>
                <c:pt idx="70">
                  <c:v>148370</c:v>
                </c:pt>
                <c:pt idx="71">
                  <c:v>164830</c:v>
                </c:pt>
                <c:pt idx="72">
                  <c:v>166310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Housing associations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accent6">
                  <a:lumMod val="50000"/>
                </a:schemeClr>
              </a:solidFill>
              <a:prstDash val="solid"/>
            </a:ln>
          </c:spPr>
          <c:invertIfNegative val="0"/>
          <c:cat>
            <c:numRef>
              <c:f>Sheet1!$A$2:$A$74</c:f>
              <c:numCache>
                <c:formatCode>General</c:formatCode>
                <c:ptCount val="7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</c:numCache>
            </c:numRef>
          </c:cat>
          <c:val>
            <c:numRef>
              <c:f>Sheet1!$C$2:$C$74</c:f>
              <c:numCache>
                <c:formatCode>General</c:formatCode>
                <c:ptCount val="73"/>
                <c:pt idx="0">
                  <c:v>3340</c:v>
                </c:pt>
                <c:pt idx="1">
                  <c:v>3680</c:v>
                </c:pt>
                <c:pt idx="2">
                  <c:v>4100</c:v>
                </c:pt>
                <c:pt idx="3">
                  <c:v>9580</c:v>
                </c:pt>
                <c:pt idx="4">
                  <c:v>15750</c:v>
                </c:pt>
                <c:pt idx="5">
                  <c:v>6650</c:v>
                </c:pt>
                <c:pt idx="6">
                  <c:v>4760</c:v>
                </c:pt>
                <c:pt idx="7">
                  <c:v>3940</c:v>
                </c:pt>
                <c:pt idx="8">
                  <c:v>2830</c:v>
                </c:pt>
                <c:pt idx="9">
                  <c:v>2120</c:v>
                </c:pt>
                <c:pt idx="10">
                  <c:v>3220</c:v>
                </c:pt>
                <c:pt idx="11">
                  <c:v>3110</c:v>
                </c:pt>
                <c:pt idx="12">
                  <c:v>3360</c:v>
                </c:pt>
                <c:pt idx="13">
                  <c:v>3690</c:v>
                </c:pt>
                <c:pt idx="14">
                  <c:v>5110</c:v>
                </c:pt>
                <c:pt idx="15">
                  <c:v>6780</c:v>
                </c:pt>
                <c:pt idx="16">
                  <c:v>8200</c:v>
                </c:pt>
                <c:pt idx="17">
                  <c:v>8380</c:v>
                </c:pt>
                <c:pt idx="18">
                  <c:v>9100</c:v>
                </c:pt>
                <c:pt idx="19">
                  <c:v>7390</c:v>
                </c:pt>
                <c:pt idx="20">
                  <c:v>8510</c:v>
                </c:pt>
                <c:pt idx="21">
                  <c:v>10710</c:v>
                </c:pt>
                <c:pt idx="22">
                  <c:v>7780</c:v>
                </c:pt>
                <c:pt idx="23">
                  <c:v>8990</c:v>
                </c:pt>
                <c:pt idx="24">
                  <c:v>10050</c:v>
                </c:pt>
                <c:pt idx="25">
                  <c:v>14740</c:v>
                </c:pt>
                <c:pt idx="26">
                  <c:v>15790</c:v>
                </c:pt>
                <c:pt idx="27">
                  <c:v>25160</c:v>
                </c:pt>
                <c:pt idx="28">
                  <c:v>22830</c:v>
                </c:pt>
                <c:pt idx="29">
                  <c:v>18040</c:v>
                </c:pt>
                <c:pt idx="30">
                  <c:v>21850</c:v>
                </c:pt>
                <c:pt idx="31">
                  <c:v>18990</c:v>
                </c:pt>
                <c:pt idx="32">
                  <c:v>13610</c:v>
                </c:pt>
                <c:pt idx="33">
                  <c:v>16980</c:v>
                </c:pt>
                <c:pt idx="34">
                  <c:v>16930</c:v>
                </c:pt>
                <c:pt idx="35">
                  <c:v>13750</c:v>
                </c:pt>
                <c:pt idx="36">
                  <c:v>12700</c:v>
                </c:pt>
                <c:pt idx="37">
                  <c:v>13350</c:v>
                </c:pt>
                <c:pt idx="38">
                  <c:v>13990</c:v>
                </c:pt>
                <c:pt idx="39">
                  <c:v>14430</c:v>
                </c:pt>
                <c:pt idx="40">
                  <c:v>19200</c:v>
                </c:pt>
                <c:pt idx="41">
                  <c:v>21090</c:v>
                </c:pt>
                <c:pt idx="42">
                  <c:v>30010</c:v>
                </c:pt>
                <c:pt idx="43">
                  <c:v>36580</c:v>
                </c:pt>
                <c:pt idx="44">
                  <c:v>37240</c:v>
                </c:pt>
                <c:pt idx="45">
                  <c:v>38170</c:v>
                </c:pt>
                <c:pt idx="46">
                  <c:v>30950</c:v>
                </c:pt>
                <c:pt idx="47">
                  <c:v>28560</c:v>
                </c:pt>
                <c:pt idx="48">
                  <c:v>22870</c:v>
                </c:pt>
                <c:pt idx="49">
                  <c:v>23170</c:v>
                </c:pt>
                <c:pt idx="50">
                  <c:v>22240</c:v>
                </c:pt>
                <c:pt idx="51">
                  <c:v>20400</c:v>
                </c:pt>
                <c:pt idx="52">
                  <c:v>18610</c:v>
                </c:pt>
                <c:pt idx="53">
                  <c:v>18020</c:v>
                </c:pt>
                <c:pt idx="54">
                  <c:v>21550</c:v>
                </c:pt>
                <c:pt idx="55">
                  <c:v>24160</c:v>
                </c:pt>
                <c:pt idx="56">
                  <c:v>26410</c:v>
                </c:pt>
                <c:pt idx="57">
                  <c:v>28320</c:v>
                </c:pt>
                <c:pt idx="58">
                  <c:v>32430</c:v>
                </c:pt>
                <c:pt idx="59">
                  <c:v>34030</c:v>
                </c:pt>
                <c:pt idx="60">
                  <c:v>30390</c:v>
                </c:pt>
                <c:pt idx="61">
                  <c:v>33960</c:v>
                </c:pt>
                <c:pt idx="62">
                  <c:v>27500</c:v>
                </c:pt>
                <c:pt idx="63">
                  <c:v>26480</c:v>
                </c:pt>
                <c:pt idx="64">
                  <c:v>31890</c:v>
                </c:pt>
                <c:pt idx="65">
                  <c:v>30800</c:v>
                </c:pt>
                <c:pt idx="66">
                  <c:v>30260</c:v>
                </c:pt>
                <c:pt idx="67">
                  <c:v>32660</c:v>
                </c:pt>
                <c:pt idx="68">
                  <c:v>34480</c:v>
                </c:pt>
                <c:pt idx="69">
                  <c:v>38410</c:v>
                </c:pt>
                <c:pt idx="70">
                  <c:v>30010</c:v>
                </c:pt>
                <c:pt idx="71">
                  <c:v>36450</c:v>
                </c:pt>
                <c:pt idx="72">
                  <c:v>40020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Local authorities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5875">
              <a:solidFill>
                <a:schemeClr val="accent2">
                  <a:lumMod val="75000"/>
                </a:schemeClr>
              </a:solidFill>
            </a:ln>
          </c:spPr>
          <c:invertIfNegative val="0"/>
          <c:cat>
            <c:numRef>
              <c:f>Sheet1!$A$2:$A$74</c:f>
              <c:numCache>
                <c:formatCode>General</c:formatCode>
                <c:ptCount val="7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</c:numCache>
            </c:numRef>
          </c:cat>
          <c:val>
            <c:numRef>
              <c:f>Sheet1!$D$2:$D$74</c:f>
              <c:numCache>
                <c:formatCode>General</c:formatCode>
                <c:ptCount val="73"/>
                <c:pt idx="0">
                  <c:v>171840</c:v>
                </c:pt>
                <c:pt idx="1">
                  <c:v>172690</c:v>
                </c:pt>
                <c:pt idx="2">
                  <c:v>207550</c:v>
                </c:pt>
                <c:pt idx="3">
                  <c:v>252380</c:v>
                </c:pt>
                <c:pt idx="4">
                  <c:v>245970</c:v>
                </c:pt>
                <c:pt idx="5">
                  <c:v>201680</c:v>
                </c:pt>
                <c:pt idx="6">
                  <c:v>176480</c:v>
                </c:pt>
                <c:pt idx="7">
                  <c:v>174870</c:v>
                </c:pt>
                <c:pt idx="8">
                  <c:v>145600</c:v>
                </c:pt>
                <c:pt idx="9">
                  <c:v>126270</c:v>
                </c:pt>
                <c:pt idx="10">
                  <c:v>129640</c:v>
                </c:pt>
                <c:pt idx="11">
                  <c:v>119350</c:v>
                </c:pt>
                <c:pt idx="12">
                  <c:v>132070</c:v>
                </c:pt>
                <c:pt idx="13">
                  <c:v>126240</c:v>
                </c:pt>
                <c:pt idx="14">
                  <c:v>156830</c:v>
                </c:pt>
                <c:pt idx="15">
                  <c:v>167300</c:v>
                </c:pt>
                <c:pt idx="16">
                  <c:v>179170</c:v>
                </c:pt>
                <c:pt idx="17">
                  <c:v>202860</c:v>
                </c:pt>
                <c:pt idx="18">
                  <c:v>190670</c:v>
                </c:pt>
                <c:pt idx="19">
                  <c:v>184970</c:v>
                </c:pt>
                <c:pt idx="20">
                  <c:v>179370</c:v>
                </c:pt>
                <c:pt idx="21">
                  <c:v>157460</c:v>
                </c:pt>
                <c:pt idx="22">
                  <c:v>122400</c:v>
                </c:pt>
                <c:pt idx="23">
                  <c:v>104580</c:v>
                </c:pt>
                <c:pt idx="24">
                  <c:v>125260</c:v>
                </c:pt>
                <c:pt idx="25">
                  <c:v>152690</c:v>
                </c:pt>
                <c:pt idx="26">
                  <c:v>153530</c:v>
                </c:pt>
                <c:pt idx="27">
                  <c:v>145010</c:v>
                </c:pt>
                <c:pt idx="28">
                  <c:v>113060</c:v>
                </c:pt>
                <c:pt idx="29">
                  <c:v>89810</c:v>
                </c:pt>
                <c:pt idx="30">
                  <c:v>88940</c:v>
                </c:pt>
                <c:pt idx="31">
                  <c:v>67240</c:v>
                </c:pt>
                <c:pt idx="32">
                  <c:v>39780</c:v>
                </c:pt>
                <c:pt idx="33">
                  <c:v>39190</c:v>
                </c:pt>
                <c:pt idx="34">
                  <c:v>37640</c:v>
                </c:pt>
                <c:pt idx="35">
                  <c:v>29860</c:v>
                </c:pt>
                <c:pt idx="36">
                  <c:v>25040</c:v>
                </c:pt>
                <c:pt idx="37">
                  <c:v>21640</c:v>
                </c:pt>
                <c:pt idx="38">
                  <c:v>20650</c:v>
                </c:pt>
                <c:pt idx="39">
                  <c:v>19090</c:v>
                </c:pt>
                <c:pt idx="40">
                  <c:v>16380</c:v>
                </c:pt>
                <c:pt idx="41">
                  <c:v>9900</c:v>
                </c:pt>
                <c:pt idx="42">
                  <c:v>4420</c:v>
                </c:pt>
                <c:pt idx="43">
                  <c:v>3530</c:v>
                </c:pt>
                <c:pt idx="44">
                  <c:v>3060</c:v>
                </c:pt>
                <c:pt idx="45">
                  <c:v>3010</c:v>
                </c:pt>
                <c:pt idx="46">
                  <c:v>1530</c:v>
                </c:pt>
                <c:pt idx="47">
                  <c:v>1520</c:v>
                </c:pt>
                <c:pt idx="48">
                  <c:v>870</c:v>
                </c:pt>
                <c:pt idx="49">
                  <c:v>320</c:v>
                </c:pt>
                <c:pt idx="50">
                  <c:v>390</c:v>
                </c:pt>
                <c:pt idx="51">
                  <c:v>220</c:v>
                </c:pt>
                <c:pt idx="52">
                  <c:v>300</c:v>
                </c:pt>
                <c:pt idx="53">
                  <c:v>210</c:v>
                </c:pt>
                <c:pt idx="54">
                  <c:v>130</c:v>
                </c:pt>
                <c:pt idx="55">
                  <c:v>320</c:v>
                </c:pt>
                <c:pt idx="56">
                  <c:v>260</c:v>
                </c:pt>
                <c:pt idx="57">
                  <c:v>250</c:v>
                </c:pt>
                <c:pt idx="58">
                  <c:v>830</c:v>
                </c:pt>
                <c:pt idx="59">
                  <c:v>790</c:v>
                </c:pt>
                <c:pt idx="60">
                  <c:v>1750</c:v>
                </c:pt>
                <c:pt idx="61">
                  <c:v>3070</c:v>
                </c:pt>
                <c:pt idx="62">
                  <c:v>2320</c:v>
                </c:pt>
                <c:pt idx="63">
                  <c:v>2060</c:v>
                </c:pt>
                <c:pt idx="64">
                  <c:v>2480</c:v>
                </c:pt>
                <c:pt idx="65">
                  <c:v>3000</c:v>
                </c:pt>
                <c:pt idx="66">
                  <c:v>2850</c:v>
                </c:pt>
                <c:pt idx="67">
                  <c:v>3470</c:v>
                </c:pt>
                <c:pt idx="68">
                  <c:v>4010</c:v>
                </c:pt>
                <c:pt idx="69">
                  <c:v>3370</c:v>
                </c:pt>
                <c:pt idx="70">
                  <c:v>3140</c:v>
                </c:pt>
                <c:pt idx="71">
                  <c:v>4080</c:v>
                </c:pt>
                <c:pt idx="72">
                  <c:v>4120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207102032"/>
        <c:axId val="1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 Completions per 000 of pop (RHS)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FFFF00"/>
              </a:solidFill>
              <a:ln w="19050">
                <a:solidFill>
                  <a:srgbClr val="C00000"/>
                </a:solidFill>
              </a:ln>
            </c:spPr>
          </c:marker>
          <c:cat>
            <c:numRef>
              <c:f>Sheet1!$A$2:$A$74</c:f>
              <c:numCache>
                <c:formatCode>General</c:formatCode>
                <c:ptCount val="73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</c:numCache>
            </c:numRef>
          </c:cat>
          <c:val>
            <c:numRef>
              <c:f>Sheet1!$E$2:$E$74</c:f>
              <c:numCache>
                <c:formatCode>0.00</c:formatCode>
                <c:ptCount val="73"/>
                <c:pt idx="0">
                  <c:v>4.0986798013296495</c:v>
                </c:pt>
                <c:pt idx="1">
                  <c:v>4.0095882529054894</c:v>
                </c:pt>
                <c:pt idx="2">
                  <c:v>4.9177924346022275</c:v>
                </c:pt>
                <c:pt idx="3">
                  <c:v>6.4429153080921644</c:v>
                </c:pt>
                <c:pt idx="4">
                  <c:v>6.9492183007581536</c:v>
                </c:pt>
                <c:pt idx="5">
                  <c:v>6.3394024796124455</c:v>
                </c:pt>
                <c:pt idx="6">
                  <c:v>5.985938705470133</c:v>
                </c:pt>
                <c:pt idx="7">
                  <c:v>5.9545943739662786</c:v>
                </c:pt>
                <c:pt idx="8">
                  <c:v>5.3651014705815525</c:v>
                </c:pt>
                <c:pt idx="9">
                  <c:v>5.3913273213501256</c:v>
                </c:pt>
                <c:pt idx="10">
                  <c:v>5.7909860223869725</c:v>
                </c:pt>
                <c:pt idx="11">
                  <c:v>5.7330111610111523</c:v>
                </c:pt>
                <c:pt idx="12">
                  <c:v>5.8876165778351126</c:v>
                </c:pt>
                <c:pt idx="13">
                  <c:v>5.7353804459088691</c:v>
                </c:pt>
                <c:pt idx="14">
                  <c:v>7.0950961082333208</c:v>
                </c:pt>
                <c:pt idx="15">
                  <c:v>7.1973335133954448</c:v>
                </c:pt>
                <c:pt idx="16">
                  <c:v>7.2428032130312152</c:v>
                </c:pt>
                <c:pt idx="17">
                  <c:v>7.5574373698706365</c:v>
                </c:pt>
                <c:pt idx="18">
                  <c:v>7.708635482907237</c:v>
                </c:pt>
                <c:pt idx="19">
                  <c:v>6.8219595943692974</c:v>
                </c:pt>
                <c:pt idx="20">
                  <c:v>6.5072810963807521</c:v>
                </c:pt>
                <c:pt idx="21">
                  <c:v>6.521337879089443</c:v>
                </c:pt>
                <c:pt idx="22">
                  <c:v>5.9011143143365405</c:v>
                </c:pt>
                <c:pt idx="23">
                  <c:v>5.4215439034669402</c:v>
                </c:pt>
                <c:pt idx="24">
                  <c:v>4.9835881744148081</c:v>
                </c:pt>
                <c:pt idx="25">
                  <c:v>5.7159229007646148</c:v>
                </c:pt>
                <c:pt idx="26">
                  <c:v>5.7717692478041993</c:v>
                </c:pt>
                <c:pt idx="27">
                  <c:v>5.5951109720596115</c:v>
                </c:pt>
                <c:pt idx="28">
                  <c:v>5.1241147918134109</c:v>
                </c:pt>
                <c:pt idx="29">
                  <c:v>4.4812440999457781</c:v>
                </c:pt>
                <c:pt idx="30">
                  <c:v>4.2965700837440277</c:v>
                </c:pt>
                <c:pt idx="31">
                  <c:v>3.6384244080698105</c:v>
                </c:pt>
                <c:pt idx="32">
                  <c:v>3.2501518468065016</c:v>
                </c:pt>
                <c:pt idx="33">
                  <c:v>3.7223919967773234</c:v>
                </c:pt>
                <c:pt idx="34">
                  <c:v>3.8955692324147608</c:v>
                </c:pt>
                <c:pt idx="35">
                  <c:v>3.6573593616320639</c:v>
                </c:pt>
                <c:pt idx="36">
                  <c:v>3.7901799714362099</c:v>
                </c:pt>
                <c:pt idx="37">
                  <c:v>3.9883258846524927</c:v>
                </c:pt>
                <c:pt idx="38">
                  <c:v>4.2597704912746206</c:v>
                </c:pt>
                <c:pt idx="39">
                  <c:v>3.8622201870877997</c:v>
                </c:pt>
                <c:pt idx="40">
                  <c:v>3.4376390042215621</c:v>
                </c:pt>
                <c:pt idx="41">
                  <c:v>3.3227236910268667</c:v>
                </c:pt>
                <c:pt idx="42">
                  <c:v>3.090995353259093</c:v>
                </c:pt>
                <c:pt idx="43">
                  <c:v>3.2292888217679199</c:v>
                </c:pt>
                <c:pt idx="44">
                  <c:v>3.372055160471052</c:v>
                </c:pt>
                <c:pt idx="45">
                  <c:v>3.3997290448106936</c:v>
                </c:pt>
                <c:pt idx="46">
                  <c:v>3.1894438568084822</c:v>
                </c:pt>
                <c:pt idx="47">
                  <c:v>3.2638066884733985</c:v>
                </c:pt>
                <c:pt idx="48">
                  <c:v>3.0410996455299779</c:v>
                </c:pt>
                <c:pt idx="49">
                  <c:v>3.1273657384804006</c:v>
                </c:pt>
                <c:pt idx="50">
                  <c:v>2.969656370221089</c:v>
                </c:pt>
                <c:pt idx="51">
                  <c:v>2.9381955127918609</c:v>
                </c:pt>
                <c:pt idx="52">
                  <c:v>3.0772195512509639</c:v>
                </c:pt>
                <c:pt idx="53">
                  <c:v>3.1860376692660872</c:v>
                </c:pt>
                <c:pt idx="54">
                  <c:v>3.4136631652133032</c:v>
                </c:pt>
                <c:pt idx="55">
                  <c:v>3.4708499760413654</c:v>
                </c:pt>
                <c:pt idx="56">
                  <c:v>3.5252439249881098</c:v>
                </c:pt>
                <c:pt idx="57">
                  <c:v>3.5078736088730187</c:v>
                </c:pt>
                <c:pt idx="58">
                  <c:v>2.8788933467552713</c:v>
                </c:pt>
                <c:pt idx="59">
                  <c:v>2.4194390045196377</c:v>
                </c:pt>
                <c:pt idx="60">
                  <c:v>2.1588254656270847</c:v>
                </c:pt>
                <c:pt idx="61">
                  <c:v>2.296986950042132</c:v>
                </c:pt>
                <c:pt idx="62">
                  <c:v>2.0803469842410824</c:v>
                </c:pt>
                <c:pt idx="63">
                  <c:v>2.1529945276075617</c:v>
                </c:pt>
                <c:pt idx="64">
                  <c:v>2.3596367438976986</c:v>
                </c:pt>
                <c:pt idx="65">
                  <c:v>2.5890874430329642</c:v>
                </c:pt>
                <c:pt idx="66">
                  <c:v>2.7005756786594524</c:v>
                </c:pt>
                <c:pt idx="67">
                  <c:v>2.8971672458966631</c:v>
                </c:pt>
                <c:pt idx="68">
                  <c:v>3.0547181958421765</c:v>
                </c:pt>
                <c:pt idx="69">
                  <c:v>3.1410667688576281</c:v>
                </c:pt>
                <c:pt idx="70">
                  <c:v>2.6949514973687849</c:v>
                </c:pt>
                <c:pt idx="71">
                  <c:v>3.0347815282412607</c:v>
                </c:pt>
                <c:pt idx="72">
                  <c:v>3.0865666288480118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A6-4F7B-8D77-606D2CBD1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4422576"/>
        <c:axId val="1084418256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0"/>
        <c:majorTimeUnit val="months"/>
        <c:minorUnit val="10"/>
        <c:minorTimeUnit val="months"/>
      </c:dateAx>
      <c:valAx>
        <c:axId val="1"/>
        <c:scaling>
          <c:orientation val="minMax"/>
          <c:max val="500000"/>
          <c:min val="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chemeClr val="tx1"/>
                </a:solidFill>
                <a:latin typeface="Arial Narrow" panose="020B0606020202030204" pitchFamily="34" charset="0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0000"/>
      </c:valAx>
      <c:valAx>
        <c:axId val="1084418256"/>
        <c:scaling>
          <c:orientation val="minMax"/>
          <c:max val="10"/>
          <c:min val="0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2300">
                    <a:solidFill>
                      <a:srgbClr val="C00000"/>
                    </a:solidFill>
                  </a:defRPr>
                </a:pPr>
                <a:r>
                  <a:rPr lang="en-GB" sz="2300" dirty="0">
                    <a:solidFill>
                      <a:srgbClr val="C00000"/>
                    </a:solidFill>
                  </a:rPr>
                  <a:t>Completions per</a:t>
                </a:r>
                <a:r>
                  <a:rPr lang="en-GB" sz="2300" baseline="0" dirty="0">
                    <a:solidFill>
                      <a:srgbClr val="C00000"/>
                    </a:solidFill>
                  </a:rPr>
                  <a:t> 000 of population</a:t>
                </a:r>
                <a:endParaRPr lang="en-GB" sz="2300" dirty="0">
                  <a:solidFill>
                    <a:srgbClr val="C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840379987847757"/>
              <c:y val="7.9143033140923205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9050">
            <a:solidFill>
              <a:srgbClr val="C00000"/>
            </a:solidFill>
          </a:ln>
        </c:spPr>
        <c:txPr>
          <a:bodyPr/>
          <a:lstStyle/>
          <a:p>
            <a:pPr>
              <a:defRPr sz="2300">
                <a:solidFill>
                  <a:srgbClr val="C00000"/>
                </a:solidFill>
              </a:defRPr>
            </a:pPr>
            <a:endParaRPr lang="en-US"/>
          </a:p>
        </c:txPr>
        <c:crossAx val="1084422576"/>
        <c:crosses val="max"/>
        <c:crossBetween val="between"/>
        <c:majorUnit val="2"/>
      </c:valAx>
      <c:catAx>
        <c:axId val="108442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441825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12700">
          <a:solidFill>
            <a:schemeClr val="accent3">
              <a:lumMod val="65000"/>
            </a:schemeClr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200" b="0" i="0" u="none" strike="noStrike" baseline="0">
                <a:solidFill>
                  <a:srgbClr val="C66F18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200" b="0" i="0" u="none" strike="noStrike" baseline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200" b="0" i="0" u="none" strike="noStrike" baseline="0">
                <a:solidFill>
                  <a:srgbClr val="0070C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2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41660746854356268"/>
          <c:y val="4.3234927007674069E-2"/>
          <c:w val="0.48435428181361984"/>
          <c:h val="0.28302791568533897"/>
        </c:manualLayout>
      </c:layout>
      <c:overlay val="0"/>
      <c:spPr>
        <a:solidFill>
          <a:srgbClr val="FFFFDC"/>
        </a:solidFill>
        <a:ln w="15875">
          <a:solidFill>
            <a:srgbClr val="800080"/>
          </a:solidFill>
          <a:prstDash val="solid"/>
        </a:ln>
      </c:spPr>
      <c:txPr>
        <a:bodyPr/>
        <a:lstStyle/>
        <a:p>
          <a:pPr>
            <a:defRPr sz="2200" b="0" i="0" u="none" strike="noStrike" baseline="0">
              <a:solidFill>
                <a:srgbClr val="0000CC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44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76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54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48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82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8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70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11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2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87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66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peoplepopulationandcommunity/housing/datasets/ukhousebuildingpermanentdwellingsstartedandcompleted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population.un.org/dataportal/home?df=810be30e-aa83-4b30-938c-bf90441763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34686"/>
              </p:ext>
            </p:extLst>
          </p:nvPr>
        </p:nvGraphicFramePr>
        <p:xfrm>
          <a:off x="-1" y="1"/>
          <a:ext cx="9906001" cy="5675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4">
            <a:extLst>
              <a:ext uri="{FF2B5EF4-FFF2-40B4-BE49-F238E27FC236}">
                <a16:creationId xmlns:a16="http://schemas.microsoft.com/office/drawing/2014/main" id="{294F6AAF-30FC-47C2-ACE6-AFDD27BB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12" y="5722126"/>
            <a:ext cx="977317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i="1" dirty="0">
                <a:solidFill>
                  <a:srgbClr val="000000"/>
                </a:solidFill>
              </a:rPr>
              <a:t>Note</a:t>
            </a:r>
            <a:r>
              <a:rPr lang="en-GB" altLang="en-US" sz="1300" dirty="0">
                <a:solidFill>
                  <a:srgbClr val="000000"/>
                </a:solidFill>
              </a:rPr>
              <a:t>: Housing completions are for calendar years for 1950–1968, and financial years from 1969/70.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i="1" dirty="0">
                <a:solidFill>
                  <a:srgbClr val="000000"/>
                </a:solidFill>
              </a:rPr>
              <a:t>Sources</a:t>
            </a:r>
            <a:r>
              <a:rPr lang="en-GB" altLang="en-US" sz="1300" dirty="0">
                <a:solidFill>
                  <a:srgbClr val="000000"/>
                </a:solidFill>
              </a:rPr>
              <a:t>: </a:t>
            </a:r>
            <a:r>
              <a:rPr lang="en-GB" altLang="en-US" sz="1300" i="1" dirty="0">
                <a:solidFill>
                  <a:srgbClr val="000000"/>
                </a:solidFill>
                <a:hlinkClick r:id="rId3"/>
              </a:rPr>
              <a:t>House building, UK: permanent dwellings started and completed by country</a:t>
            </a:r>
            <a:r>
              <a:rPr lang="en-GB" altLang="en-US" sz="1300" i="1" dirty="0">
                <a:solidFill>
                  <a:srgbClr val="000000"/>
                </a:solidFill>
              </a:rPr>
              <a:t> </a:t>
            </a:r>
            <a:r>
              <a:rPr lang="en-GB" altLang="en-US" sz="1300" dirty="0">
                <a:solidFill>
                  <a:srgbClr val="000000"/>
                </a:solidFill>
              </a:rPr>
              <a:t>(ONS); </a:t>
            </a:r>
            <a:r>
              <a:rPr lang="en-GB" altLang="en-US" sz="1300" i="1" dirty="0">
                <a:solidFill>
                  <a:srgbClr val="000000"/>
                </a:solidFill>
                <a:hlinkClick r:id="rId4"/>
              </a:rPr>
              <a:t>Data Portal Population Division</a:t>
            </a:r>
            <a:r>
              <a:rPr lang="en-GB" altLang="en-US" sz="1300" dirty="0">
                <a:solidFill>
                  <a:srgbClr val="000000"/>
                </a:solidFill>
              </a:rPr>
              <a:t> (UN)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6214569"/>
            <a:ext cx="9905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</a:rPr>
              <a:t>5. Housing completions by tenure </a:t>
            </a:r>
          </a:p>
        </p:txBody>
      </p:sp>
    </p:spTree>
    <p:extLst>
      <p:ext uri="{BB962C8B-B14F-4D97-AF65-F5344CB8AC3E}">
        <p14:creationId xmlns:p14="http://schemas.microsoft.com/office/powerpoint/2010/main" val="2185217762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85</TotalTime>
  <Words>52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35</cp:revision>
  <dcterms:created xsi:type="dcterms:W3CDTF">2021-10-15T17:38:29Z</dcterms:created>
  <dcterms:modified xsi:type="dcterms:W3CDTF">2024-07-13T13:49:44Z</dcterms:modified>
</cp:coreProperties>
</file>