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34677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CC6600"/>
    <a:srgbClr val="E0D6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7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47213809812234"/>
          <c:y val="2.6747331556120083E-2"/>
          <c:w val="0.82288683626085202"/>
          <c:h val="0.8761855701190930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Gold price</c:v>
                </c:pt>
              </c:strCache>
            </c:strRef>
          </c:tx>
          <c:spPr>
            <a:ln w="50800">
              <a:solidFill>
                <a:srgbClr val="CC6600"/>
              </a:solidFill>
              <a:prstDash val="solid"/>
            </a:ln>
          </c:spPr>
          <c:marker>
            <c:symbol val="none"/>
          </c:marker>
          <c:cat>
            <c:numRef>
              <c:f>Sheet1!$A$2:$A$43</c:f>
              <c:numCache>
                <c:formatCode>mmm\-yy</c:formatCode>
                <c:ptCount val="42"/>
                <c:pt idx="0">
                  <c:v>44562</c:v>
                </c:pt>
                <c:pt idx="1">
                  <c:v>44593</c:v>
                </c:pt>
                <c:pt idx="2">
                  <c:v>44621</c:v>
                </c:pt>
                <c:pt idx="3">
                  <c:v>44652</c:v>
                </c:pt>
                <c:pt idx="4">
                  <c:v>44682</c:v>
                </c:pt>
                <c:pt idx="5">
                  <c:v>44713</c:v>
                </c:pt>
                <c:pt idx="6">
                  <c:v>44743</c:v>
                </c:pt>
                <c:pt idx="7">
                  <c:v>44774</c:v>
                </c:pt>
                <c:pt idx="8">
                  <c:v>44805</c:v>
                </c:pt>
                <c:pt idx="9">
                  <c:v>44835</c:v>
                </c:pt>
                <c:pt idx="10">
                  <c:v>44866</c:v>
                </c:pt>
                <c:pt idx="11">
                  <c:v>44896</c:v>
                </c:pt>
                <c:pt idx="12">
                  <c:v>44927</c:v>
                </c:pt>
                <c:pt idx="13">
                  <c:v>44958</c:v>
                </c:pt>
                <c:pt idx="14">
                  <c:v>44986</c:v>
                </c:pt>
                <c:pt idx="15">
                  <c:v>45017</c:v>
                </c:pt>
                <c:pt idx="16">
                  <c:v>45047</c:v>
                </c:pt>
                <c:pt idx="17">
                  <c:v>45078</c:v>
                </c:pt>
                <c:pt idx="18">
                  <c:v>45108</c:v>
                </c:pt>
                <c:pt idx="19">
                  <c:v>45139</c:v>
                </c:pt>
                <c:pt idx="20">
                  <c:v>45170</c:v>
                </c:pt>
                <c:pt idx="21">
                  <c:v>45200</c:v>
                </c:pt>
                <c:pt idx="22">
                  <c:v>45231</c:v>
                </c:pt>
                <c:pt idx="23">
                  <c:v>45261</c:v>
                </c:pt>
                <c:pt idx="24">
                  <c:v>45292</c:v>
                </c:pt>
                <c:pt idx="25">
                  <c:v>45323</c:v>
                </c:pt>
                <c:pt idx="26">
                  <c:v>45352</c:v>
                </c:pt>
                <c:pt idx="27">
                  <c:v>45383</c:v>
                </c:pt>
                <c:pt idx="28">
                  <c:v>45413</c:v>
                </c:pt>
                <c:pt idx="29">
                  <c:v>45444</c:v>
                </c:pt>
                <c:pt idx="30">
                  <c:v>45474</c:v>
                </c:pt>
                <c:pt idx="31">
                  <c:v>45505</c:v>
                </c:pt>
                <c:pt idx="32">
                  <c:v>45536</c:v>
                </c:pt>
                <c:pt idx="33">
                  <c:v>45566</c:v>
                </c:pt>
                <c:pt idx="34">
                  <c:v>45597</c:v>
                </c:pt>
                <c:pt idx="35">
                  <c:v>45627</c:v>
                </c:pt>
                <c:pt idx="36">
                  <c:v>45658</c:v>
                </c:pt>
                <c:pt idx="37">
                  <c:v>45689</c:v>
                </c:pt>
                <c:pt idx="38">
                  <c:v>45717</c:v>
                </c:pt>
                <c:pt idx="39">
                  <c:v>45748</c:v>
                </c:pt>
                <c:pt idx="40">
                  <c:v>45778</c:v>
                </c:pt>
                <c:pt idx="41">
                  <c:v>45809</c:v>
                </c:pt>
              </c:numCache>
            </c:numRef>
          </c:cat>
          <c:val>
            <c:numRef>
              <c:f>Sheet1!$B$2:$B$43</c:f>
              <c:numCache>
                <c:formatCode>#,##0.00</c:formatCode>
                <c:ptCount val="42"/>
                <c:pt idx="0">
                  <c:v>1816.02</c:v>
                </c:pt>
                <c:pt idx="1">
                  <c:v>1856.3</c:v>
                </c:pt>
                <c:pt idx="2">
                  <c:v>1947.83</c:v>
                </c:pt>
                <c:pt idx="3">
                  <c:v>1936.86</c:v>
                </c:pt>
                <c:pt idx="4">
                  <c:v>1848.5</c:v>
                </c:pt>
                <c:pt idx="5">
                  <c:v>1836.57</c:v>
                </c:pt>
                <c:pt idx="6">
                  <c:v>1732.74</c:v>
                </c:pt>
                <c:pt idx="7">
                  <c:v>1764.56</c:v>
                </c:pt>
                <c:pt idx="8">
                  <c:v>1680.78</c:v>
                </c:pt>
                <c:pt idx="9">
                  <c:v>1664.45</c:v>
                </c:pt>
                <c:pt idx="10">
                  <c:v>1725.07</c:v>
                </c:pt>
                <c:pt idx="11">
                  <c:v>1797.55</c:v>
                </c:pt>
                <c:pt idx="12">
                  <c:v>1897.71</c:v>
                </c:pt>
                <c:pt idx="13">
                  <c:v>1854.54</c:v>
                </c:pt>
                <c:pt idx="14">
                  <c:v>1912.73</c:v>
                </c:pt>
                <c:pt idx="15">
                  <c:v>1999.77</c:v>
                </c:pt>
                <c:pt idx="16">
                  <c:v>1992.13</c:v>
                </c:pt>
                <c:pt idx="17">
                  <c:v>1942.9</c:v>
                </c:pt>
                <c:pt idx="18">
                  <c:v>1951.02</c:v>
                </c:pt>
                <c:pt idx="19">
                  <c:v>1918.7</c:v>
                </c:pt>
                <c:pt idx="20">
                  <c:v>1915.95</c:v>
                </c:pt>
                <c:pt idx="21">
                  <c:v>1916.25</c:v>
                </c:pt>
                <c:pt idx="22">
                  <c:v>1984.11</c:v>
                </c:pt>
                <c:pt idx="23">
                  <c:v>2026.18</c:v>
                </c:pt>
                <c:pt idx="24">
                  <c:v>2034.04</c:v>
                </c:pt>
                <c:pt idx="25">
                  <c:v>2023.24</c:v>
                </c:pt>
                <c:pt idx="26">
                  <c:v>2158.0100000000002</c:v>
                </c:pt>
                <c:pt idx="27">
                  <c:v>2331.4499999999998</c:v>
                </c:pt>
                <c:pt idx="28">
                  <c:v>2351.13</c:v>
                </c:pt>
                <c:pt idx="29">
                  <c:v>2326.44</c:v>
                </c:pt>
                <c:pt idx="30">
                  <c:v>2398.1999999999998</c:v>
                </c:pt>
                <c:pt idx="31">
                  <c:v>2470.15</c:v>
                </c:pt>
                <c:pt idx="32">
                  <c:v>2570.5500000000002</c:v>
                </c:pt>
                <c:pt idx="33">
                  <c:v>2690.08</c:v>
                </c:pt>
                <c:pt idx="34">
                  <c:v>2651.13</c:v>
                </c:pt>
                <c:pt idx="35">
                  <c:v>2648.01</c:v>
                </c:pt>
                <c:pt idx="36">
                  <c:v>2709.69</c:v>
                </c:pt>
                <c:pt idx="37">
                  <c:v>2894.73</c:v>
                </c:pt>
                <c:pt idx="38">
                  <c:v>2983.25</c:v>
                </c:pt>
                <c:pt idx="39">
                  <c:v>3217.64</c:v>
                </c:pt>
                <c:pt idx="40">
                  <c:v>3309.49</c:v>
                </c:pt>
                <c:pt idx="41">
                  <c:v>3352.66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EE-4AB1-A04D-2000ADBDA6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2329888"/>
        <c:axId val="1"/>
      </c:lineChart>
      <c:dateAx>
        <c:axId val="192329888"/>
        <c:scaling>
          <c:orientation val="minMax"/>
        </c:scaling>
        <c:delete val="0"/>
        <c:axPos val="b"/>
        <c:numFmt formatCode="yyyy" sourceLinked="0"/>
        <c:majorTickMark val="out"/>
        <c:minorTickMark val="out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months"/>
        <c:majorUnit val="12"/>
        <c:majorTimeUnit val="months"/>
        <c:minorUnit val="3"/>
        <c:minorTimeUnit val="months"/>
      </c:dateAx>
      <c:valAx>
        <c:axId val="1"/>
        <c:scaling>
          <c:orientation val="minMax"/>
          <c:min val="1000"/>
        </c:scaling>
        <c:delete val="0"/>
        <c:axPos val="l"/>
        <c:majorGridlines>
          <c:spPr>
            <a:ln w="9525">
              <a:solidFill>
                <a:srgbClr val="777777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2329888"/>
        <c:crosses val="autoZero"/>
        <c:crossBetween val="midCat"/>
      </c:valAx>
      <c:spPr>
        <a:noFill/>
        <a:ln w="4115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91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D33407-1D8E-47E4-8C32-AE7736BDC8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526FF30-EE44-4602-88FF-29F99528A5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AC7DCC7-AC4D-4A58-86CB-F6995C3E28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46A4F33-85C1-4FEC-AAF8-4A5D73B530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43A6E46-5710-4846-8D07-34BBBF6419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150C7CA-E5F2-4D0B-B7A0-04E4485E49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136C0F-8BD2-4D08-B2C5-B284327645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BE71D3B-6B71-420D-9B0A-1554F662D9A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906A4B7-5058-41B1-A7F1-503724C0EECD}" type="slidenum">
              <a:rPr lang="en-GB" altLang="en-US"/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030AB38-B971-48E8-86BB-171FD5EE6E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1E33C6B-E00F-4184-BD9E-37513599B1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7D3B0-1858-4808-8ACF-87277DAE8D5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746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B3C01-4992-493F-92E2-8E812154A48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651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3E9AE-E7D3-45B7-8D35-1CCF5B807D6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32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25387-9CAE-4A4D-AA9F-5929C961B56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57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E15922-3248-4422-B1B8-BE2312F66F9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786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3D734-F1C8-4031-806F-910AD1BD14D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934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7CEBB9-48ED-46A6-A223-CEC83F24D53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57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F9949-F134-4AE0-B8B8-E6C5B1D05F3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7587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E2BF88-A3F3-4CDF-9856-7947B42CACC3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933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73A45-FA91-4623-91F3-57B2CC7C588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188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7912A-8CA0-4CE7-A32D-8F9B7E32C44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616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1DC712-7A7E-4DFE-84B2-FB3AAB4E0E33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57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C8D8C236-3F67-4D2A-BD7E-251ECD81E1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322770"/>
              </p:ext>
            </p:extLst>
          </p:nvPr>
        </p:nvGraphicFramePr>
        <p:xfrm>
          <a:off x="-1922" y="0"/>
          <a:ext cx="9906000" cy="6002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5" name="Text Box 5">
            <a:extLst>
              <a:ext uri="{FF2B5EF4-FFF2-40B4-BE49-F238E27FC236}">
                <a16:creationId xmlns:a16="http://schemas.microsoft.com/office/drawing/2014/main" id="{E1D66979-E473-4569-8CBE-AC3A77BDE3D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899924" y="2511949"/>
            <a:ext cx="222689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Arial" panose="020B0604020202020204" pitchFamily="34" charset="0"/>
              </a:rPr>
              <a:t>$ per troy ounce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163C79-783D-4619-940C-7A54646958A2}"/>
              </a:ext>
            </a:extLst>
          </p:cNvPr>
          <p:cNvSpPr txBox="1"/>
          <p:nvPr/>
        </p:nvSpPr>
        <p:spPr>
          <a:xfrm>
            <a:off x="1" y="6341881"/>
            <a:ext cx="9905999" cy="523220"/>
          </a:xfrm>
          <a:prstGeom prst="rect">
            <a:avLst/>
          </a:prstGeom>
          <a:noFill/>
        </p:spPr>
        <p:txBody>
          <a:bodyPr wrap="square" tIns="0" bIns="13716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GB" sz="25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Gold price ($ per troy ounce)</a:t>
            </a:r>
            <a:endParaRPr lang="en-GB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F1DD40-081E-4ACE-E966-6FDA461508BB}"/>
              </a:ext>
            </a:extLst>
          </p:cNvPr>
          <p:cNvSpPr txBox="1"/>
          <p:nvPr/>
        </p:nvSpPr>
        <p:spPr>
          <a:xfrm>
            <a:off x="980366" y="5934724"/>
            <a:ext cx="195117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Source</a:t>
            </a:r>
            <a:r>
              <a:rPr lang="en-GB" sz="15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r>
              <a:rPr lang="en-GB" sz="1500" i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Index Mundi</a:t>
            </a:r>
            <a:endParaRPr lang="en-GB" sz="15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53</TotalTime>
  <Words>16</Words>
  <Application>Microsoft Office PowerPoint</Application>
  <PresentationFormat>A4 Paper (210x297 mm)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Sloman</dc:creator>
  <cp:lastModifiedBy>John Sloman</cp:lastModifiedBy>
  <cp:revision>13</cp:revision>
  <dcterms:created xsi:type="dcterms:W3CDTF">2018-08-12T10:55:56Z</dcterms:created>
  <dcterms:modified xsi:type="dcterms:W3CDTF">2025-09-08T16:46:37Z</dcterms:modified>
</cp:coreProperties>
</file>