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6" r:id="rId2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9" autoAdjust="0"/>
    <p:restoredTop sz="94660"/>
  </p:normalViewPr>
  <p:slideViewPr>
    <p:cSldViewPr snapToGrid="0">
      <p:cViewPr varScale="1">
        <p:scale>
          <a:sx n="86" d="100"/>
          <a:sy n="86" d="100"/>
        </p:scale>
        <p:origin x="355" y="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https://myntuac-my.sharepoint.com/personal/michael_mccann_ntu_ac_uk/Documents/Research/ESG/Appraising%20Environmental%20Outcomes/German%20Data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821492025035332"/>
          <c:y val="3.4608360762306979E-2"/>
          <c:w val="0.86768251564708254"/>
          <c:h val="0.87783572676192756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 w="22225" cmpd="sng">
              <a:solidFill>
                <a:srgbClr val="000066"/>
              </a:solidFill>
            </a:ln>
            <a:effectLst/>
          </c:spPr>
          <c:invertIfNegative val="0"/>
          <c:cat>
            <c:numRef>
              <c:f>Sheet2!$A$3:$A$14</c:f>
              <c:numCache>
                <c:formatCode>General</c:formatCode>
                <c:ptCount val="12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  <c:pt idx="6">
                  <c:v>2018</c:v>
                </c:pt>
                <c:pt idx="7">
                  <c:v>2019</c:v>
                </c:pt>
                <c:pt idx="8">
                  <c:v>2020</c:v>
                </c:pt>
                <c:pt idx="9">
                  <c:v>2021</c:v>
                </c:pt>
                <c:pt idx="10">
                  <c:v>2022</c:v>
                </c:pt>
                <c:pt idx="11">
                  <c:v>2023</c:v>
                </c:pt>
              </c:numCache>
            </c:numRef>
          </c:cat>
          <c:val>
            <c:numRef>
              <c:f>Sheet2!$B$3:$B$14</c:f>
              <c:numCache>
                <c:formatCode>General</c:formatCode>
                <c:ptCount val="12"/>
                <c:pt idx="0">
                  <c:v>4</c:v>
                </c:pt>
                <c:pt idx="1">
                  <c:v>12</c:v>
                </c:pt>
                <c:pt idx="2">
                  <c:v>37</c:v>
                </c:pt>
                <c:pt idx="3">
                  <c:v>49</c:v>
                </c:pt>
                <c:pt idx="4">
                  <c:v>85</c:v>
                </c:pt>
                <c:pt idx="5">
                  <c:v>172</c:v>
                </c:pt>
                <c:pt idx="6">
                  <c:v>195</c:v>
                </c:pt>
                <c:pt idx="7">
                  <c:v>326</c:v>
                </c:pt>
                <c:pt idx="8">
                  <c:v>604</c:v>
                </c:pt>
                <c:pt idx="9">
                  <c:v>1013</c:v>
                </c:pt>
                <c:pt idx="10">
                  <c:v>913</c:v>
                </c:pt>
                <c:pt idx="11">
                  <c:v>1012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7CB-441B-8BD0-9CCAEE490CF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135413552"/>
        <c:axId val="135395312"/>
      </c:barChart>
      <c:catAx>
        <c:axId val="1354135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587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10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135395312"/>
        <c:crosses val="autoZero"/>
        <c:auto val="1"/>
        <c:lblAlgn val="ctr"/>
        <c:lblOffset val="100"/>
        <c:noMultiLvlLbl val="0"/>
      </c:catAx>
      <c:valAx>
        <c:axId val="13539531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bg1">
                  <a:lumMod val="5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2100" b="0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r>
                  <a:rPr lang="en-GB" sz="21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$ billion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2100" b="0" i="0" u="none" strike="noStrike" kern="1200" baseline="0">
                  <a:solidFill>
                    <a:schemeClr val="tx1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pPr>
              <a:endParaRPr lang="en-US"/>
            </a:p>
          </c:txPr>
        </c:title>
        <c:numFmt formatCode="0;\-0" sourceLinked="0"/>
        <c:majorTickMark val="none"/>
        <c:minorTickMark val="none"/>
        <c:tickLblPos val="nextTo"/>
        <c:spPr>
          <a:noFill/>
          <a:ln w="19050"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10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13541355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2770165-E247-4DB2-9079-D1262CC0688A}" type="datetimeFigureOut">
              <a:rPr lang="en-GB" smtClean="0"/>
              <a:t>30/07/2024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00150" y="1143000"/>
            <a:ext cx="44577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B17F38-DC02-4DF7-87CF-D26251C8CE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07643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B17F38-DC02-4DF7-87CF-D26251C8CE84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17949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F9727-1CCD-4837-A631-04643C8E3046}" type="datetimeFigureOut">
              <a:rPr lang="en-GB" smtClean="0"/>
              <a:t>30/07/2024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3E888-BF4A-4953-8A74-A9042E25F928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45158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F9727-1CCD-4837-A631-04643C8E3046}" type="datetimeFigureOut">
              <a:rPr lang="en-GB" smtClean="0"/>
              <a:t>30/07/2024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3E888-BF4A-4953-8A74-A9042E25F928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193358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F9727-1CCD-4837-A631-04643C8E3046}" type="datetimeFigureOut">
              <a:rPr lang="en-GB" smtClean="0"/>
              <a:t>30/07/2024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3E888-BF4A-4953-8A74-A9042E25F928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399021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F9727-1CCD-4837-A631-04643C8E3046}" type="datetimeFigureOut">
              <a:rPr lang="en-GB" smtClean="0"/>
              <a:t>30/07/2024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3E888-BF4A-4953-8A74-A9042E25F928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500817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F9727-1CCD-4837-A631-04643C8E3046}" type="datetimeFigureOut">
              <a:rPr lang="en-GB" smtClean="0"/>
              <a:t>30/07/2024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3E888-BF4A-4953-8A74-A9042E25F928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019152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F9727-1CCD-4837-A631-04643C8E3046}" type="datetimeFigureOut">
              <a:rPr lang="en-GB" smtClean="0"/>
              <a:t>30/07/2024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3E888-BF4A-4953-8A74-A9042E25F928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212734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F9727-1CCD-4837-A631-04643C8E3046}" type="datetimeFigureOut">
              <a:rPr lang="en-GB" smtClean="0"/>
              <a:t>30/07/2024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3E888-BF4A-4953-8A74-A9042E25F928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014740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F9727-1CCD-4837-A631-04643C8E3046}" type="datetimeFigureOut">
              <a:rPr lang="en-GB" smtClean="0"/>
              <a:t>30/07/2024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3E888-BF4A-4953-8A74-A9042E25F928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63889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F9727-1CCD-4837-A631-04643C8E3046}" type="datetimeFigureOut">
              <a:rPr lang="en-GB" smtClean="0"/>
              <a:t>30/07/2024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3E888-BF4A-4953-8A74-A9042E25F928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951203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F9727-1CCD-4837-A631-04643C8E3046}" type="datetimeFigureOut">
              <a:rPr lang="en-GB" smtClean="0"/>
              <a:t>30/07/2024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3E888-BF4A-4953-8A74-A9042E25F928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514489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F9727-1CCD-4837-A631-04643C8E3046}" type="datetimeFigureOut">
              <a:rPr lang="en-GB" smtClean="0"/>
              <a:t>30/07/2024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3E888-BF4A-4953-8A74-A9042E25F928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021832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51F9727-1CCD-4837-A631-04643C8E3046}" type="datetimeFigureOut">
              <a:rPr lang="en-GB" smtClean="0"/>
              <a:t>30/07/2024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BC3E888-BF4A-4953-8A74-A9042E25F928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754811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9D35FBA5-008E-A878-4113-0A34504ED3D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457320362"/>
              </p:ext>
            </p:extLst>
          </p:nvPr>
        </p:nvGraphicFramePr>
        <p:xfrm>
          <a:off x="0" y="0"/>
          <a:ext cx="9906000" cy="600574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4B604A34-021E-19CC-74A6-561AA362354D}"/>
              </a:ext>
            </a:extLst>
          </p:cNvPr>
          <p:cNvSpPr txBox="1"/>
          <p:nvPr/>
        </p:nvSpPr>
        <p:spPr>
          <a:xfrm>
            <a:off x="0" y="6347505"/>
            <a:ext cx="9906000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500" kern="100" dirty="0">
                <a:effectLst/>
                <a:latin typeface="Arial" panose="020B0604020202020204" pitchFamily="34" charset="0"/>
                <a:ea typeface="Yu Gothic" panose="020B0400000000000000" pitchFamily="34" charset="-128"/>
                <a:cs typeface="Arial" panose="020B0604020202020204" pitchFamily="34" charset="0"/>
              </a:rPr>
              <a:t>1.  Annual global sustainability issuance 2012–23</a:t>
            </a:r>
            <a:endParaRPr lang="en-GB" sz="25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4682E18-9984-092F-863D-2C9423ECC14D}"/>
              </a:ext>
            </a:extLst>
          </p:cNvPr>
          <p:cNvSpPr txBox="1"/>
          <p:nvPr/>
        </p:nvSpPr>
        <p:spPr>
          <a:xfrm>
            <a:off x="698767" y="6005743"/>
            <a:ext cx="5750861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500" i="1" kern="100" dirty="0">
                <a:effectLst/>
                <a:latin typeface="Arial" panose="020B0604020202020204" pitchFamily="34" charset="0"/>
                <a:ea typeface="Yu Gothic" panose="020B0400000000000000" pitchFamily="34" charset="-128"/>
                <a:cs typeface="Arial" panose="020B0604020202020204" pitchFamily="34" charset="0"/>
              </a:rPr>
              <a:t>Source</a:t>
            </a:r>
            <a:r>
              <a:rPr lang="en-GB" sz="1500" kern="100" dirty="0">
                <a:effectLst/>
                <a:latin typeface="Arial" panose="020B0604020202020204" pitchFamily="34" charset="0"/>
                <a:ea typeface="Yu Gothic" panose="020B0400000000000000" pitchFamily="34" charset="-128"/>
                <a:cs typeface="Arial" panose="020B0604020202020204" pitchFamily="34" charset="0"/>
              </a:rPr>
              <a:t>: Data from IFC-Amundi; chart by author</a:t>
            </a:r>
            <a:endParaRPr lang="en-GB" sz="1500" dirty="0"/>
          </a:p>
        </p:txBody>
      </p:sp>
    </p:spTree>
    <p:extLst>
      <p:ext uri="{BB962C8B-B14F-4D97-AF65-F5344CB8AC3E}">
        <p14:creationId xmlns:p14="http://schemas.microsoft.com/office/powerpoint/2010/main" val="8720641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19</TotalTime>
  <Words>19</Words>
  <Application>Microsoft Office PowerPoint</Application>
  <PresentationFormat>A4 Paper (210x297 mm)</PresentationFormat>
  <Paragraphs>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John Sloman</dc:creator>
  <cp:lastModifiedBy>John Sloman</cp:lastModifiedBy>
  <cp:revision>7</cp:revision>
  <dcterms:created xsi:type="dcterms:W3CDTF">2024-07-30T09:36:59Z</dcterms:created>
  <dcterms:modified xsi:type="dcterms:W3CDTF">2024-07-30T13:05:46Z</dcterms:modified>
</cp:coreProperties>
</file>