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5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823854111029077E-2"/>
          <c:y val="8.7377556737734147E-2"/>
          <c:w val="0.8692189450049409"/>
          <c:h val="0.877385217954556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A50021"/>
            </a:solidFill>
            <a:ln>
              <a:noFill/>
            </a:ln>
            <a:effectLst/>
          </c:spPr>
          <c:invertIfNegative val="0"/>
          <c:cat>
            <c:numRef>
              <c:f>'Budget balance'!$A$12:$A$45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'Budget balance'!$B$12:$B$45</c:f>
              <c:numCache>
                <c:formatCode>General</c:formatCode>
                <c:ptCount val="34"/>
                <c:pt idx="0">
                  <c:v>-2.5</c:v>
                </c:pt>
                <c:pt idx="1">
                  <c:v>-3</c:v>
                </c:pt>
                <c:pt idx="2">
                  <c:v>-4.5999999999999996</c:v>
                </c:pt>
                <c:pt idx="3">
                  <c:v>-6</c:v>
                </c:pt>
                <c:pt idx="4">
                  <c:v>-5.5</c:v>
                </c:pt>
                <c:pt idx="5">
                  <c:v>-5.0999999999999996</c:v>
                </c:pt>
                <c:pt idx="6">
                  <c:v>-3.9</c:v>
                </c:pt>
                <c:pt idx="7">
                  <c:v>-3.7</c:v>
                </c:pt>
                <c:pt idx="8">
                  <c:v>-2.4</c:v>
                </c:pt>
                <c:pt idx="9">
                  <c:v>-1.6</c:v>
                </c:pt>
                <c:pt idx="10">
                  <c:v>-1.3</c:v>
                </c:pt>
                <c:pt idx="11">
                  <c:v>-1.4</c:v>
                </c:pt>
                <c:pt idx="12">
                  <c:v>-3.2</c:v>
                </c:pt>
                <c:pt idx="13">
                  <c:v>-4</c:v>
                </c:pt>
                <c:pt idx="14">
                  <c:v>-3.6</c:v>
                </c:pt>
                <c:pt idx="15">
                  <c:v>-3.4</c:v>
                </c:pt>
                <c:pt idx="16">
                  <c:v>-2.4</c:v>
                </c:pt>
                <c:pt idx="17">
                  <c:v>-2.6</c:v>
                </c:pt>
                <c:pt idx="18">
                  <c:v>-3.3</c:v>
                </c:pt>
                <c:pt idx="19">
                  <c:v>-7.2</c:v>
                </c:pt>
                <c:pt idx="20">
                  <c:v>-6.9</c:v>
                </c:pt>
                <c:pt idx="21">
                  <c:v>-5.2</c:v>
                </c:pt>
                <c:pt idx="22">
                  <c:v>-5</c:v>
                </c:pt>
                <c:pt idx="23">
                  <c:v>-4.0999999999999996</c:v>
                </c:pt>
                <c:pt idx="24">
                  <c:v>-3.9</c:v>
                </c:pt>
                <c:pt idx="25">
                  <c:v>-3.6</c:v>
                </c:pt>
                <c:pt idx="26">
                  <c:v>-3.6</c:v>
                </c:pt>
                <c:pt idx="27">
                  <c:v>-3</c:v>
                </c:pt>
                <c:pt idx="28">
                  <c:v>-2.2999999999999998</c:v>
                </c:pt>
                <c:pt idx="29">
                  <c:v>-2.4</c:v>
                </c:pt>
                <c:pt idx="30">
                  <c:v>-8.9</c:v>
                </c:pt>
                <c:pt idx="31">
                  <c:v>-6.6</c:v>
                </c:pt>
                <c:pt idx="32">
                  <c:v>-4.7</c:v>
                </c:pt>
                <c:pt idx="33">
                  <c:v>-5.5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8F-4A56-9BFF-F6FE07DC3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0509983"/>
        <c:axId val="1430516223"/>
      </c:barChart>
      <c:catAx>
        <c:axId val="1430509983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high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30516223"/>
        <c:crosses val="autoZero"/>
        <c:auto val="1"/>
        <c:lblAlgn val="ctr"/>
        <c:lblOffset val="0"/>
        <c:tickLblSkip val="4"/>
        <c:noMultiLvlLbl val="0"/>
      </c:catAx>
      <c:valAx>
        <c:axId val="1430516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% of GDP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;\–0" sourceLinked="0"/>
        <c:majorTickMark val="out"/>
        <c:minorTickMark val="none"/>
        <c:tickLblPos val="nextTo"/>
        <c:spPr>
          <a:noFill/>
          <a:ln w="19050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30509983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8E41B-F9F2-46C7-AF60-499CD48C975E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039DE-86A5-4B33-B27B-99F6E865D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1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039DE-86A5-4B33-B27B-99F6E865D6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6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45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2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02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5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27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8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27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4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8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0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AA4ED01-84DB-D67A-AD21-6E7E041DB147}"/>
              </a:ext>
            </a:extLst>
          </p:cNvPr>
          <p:cNvSpPr txBox="1"/>
          <p:nvPr/>
        </p:nvSpPr>
        <p:spPr>
          <a:xfrm>
            <a:off x="0" y="6266726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Figure 2</a:t>
            </a:r>
            <a:r>
              <a:rPr lang="en-GB" sz="2400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GB" sz="2400" kern="1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French government budget balance (% of GDP): 1990−2023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D7B1B-B46E-098C-1022-210F7F347CAA}"/>
              </a:ext>
            </a:extLst>
          </p:cNvPr>
          <p:cNvSpPr txBox="1"/>
          <p:nvPr/>
        </p:nvSpPr>
        <p:spPr>
          <a:xfrm>
            <a:off x="783106" y="5915764"/>
            <a:ext cx="3844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Source</a:t>
            </a:r>
            <a:r>
              <a:rPr lang="en-GB" sz="1400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: Data from Bloomberg; chart by author</a:t>
            </a:r>
            <a:endParaRPr lang="en-GB" sz="14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E82F696-5707-DC2B-2FB1-B55337BA70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83094"/>
              </p:ext>
            </p:extLst>
          </p:nvPr>
        </p:nvGraphicFramePr>
        <p:xfrm>
          <a:off x="0" y="44388"/>
          <a:ext cx="9905999" cy="5946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601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26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4</cp:revision>
  <dcterms:created xsi:type="dcterms:W3CDTF">2024-11-08T16:03:23Z</dcterms:created>
  <dcterms:modified xsi:type="dcterms:W3CDTF">2024-11-09T09:18:52Z</dcterms:modified>
</cp:coreProperties>
</file>