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0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75358368665455"/>
          <c:y val="2.6014010385315641E-2"/>
          <c:w val="0.86721492025035329"/>
          <c:h val="0.873176110310134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 in primary deficit</c:v>
                </c:pt>
              </c:strCache>
            </c:strRef>
          </c:tx>
          <c:spPr>
            <a:ln w="12700">
              <a:solidFill>
                <a:srgbClr val="0000CC"/>
              </a:solidFill>
              <a:prstDash val="solid"/>
            </a:ln>
          </c:spPr>
          <c:invertIfNegative val="0"/>
          <c:cat>
            <c:numRef>
              <c:f>Sheet1!$A$6:$A$51</c:f>
              <c:numCache>
                <c:formatCode>General</c:formatCode>
                <c:ptCount val="4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</c:numCache>
            </c:numRef>
          </c:cat>
          <c:val>
            <c:numRef>
              <c:f>Sheet1!$B$6:$B$51</c:f>
              <c:numCache>
                <c:formatCode>0.0</c:formatCode>
                <c:ptCount val="46"/>
                <c:pt idx="0">
                  <c:v>-1.2015065629002135</c:v>
                </c:pt>
                <c:pt idx="1">
                  <c:v>-3.1996292364708006</c:v>
                </c:pt>
                <c:pt idx="2">
                  <c:v>1.0550947327585836</c:v>
                </c:pt>
                <c:pt idx="3">
                  <c:v>1.5683439836537925</c:v>
                </c:pt>
                <c:pt idx="4">
                  <c:v>0.59728948692149375</c:v>
                </c:pt>
                <c:pt idx="5">
                  <c:v>-0.47641125368225534</c:v>
                </c:pt>
                <c:pt idx="6">
                  <c:v>0.12264978531893855</c:v>
                </c:pt>
                <c:pt idx="7">
                  <c:v>0.37424669412039868</c:v>
                </c:pt>
                <c:pt idx="8">
                  <c:v>-0.71183837421030927</c:v>
                </c:pt>
                <c:pt idx="9">
                  <c:v>0.62444417423208809</c:v>
                </c:pt>
                <c:pt idx="10">
                  <c:v>-0.31771567908140264</c:v>
                </c:pt>
                <c:pt idx="11">
                  <c:v>1.3892523618094517</c:v>
                </c:pt>
                <c:pt idx="12">
                  <c:v>2.509314944413009</c:v>
                </c:pt>
                <c:pt idx="13">
                  <c:v>0.48650292280134089</c:v>
                </c:pt>
                <c:pt idx="14">
                  <c:v>-1.0363341160797783</c:v>
                </c:pt>
                <c:pt idx="15">
                  <c:v>-1.9877374739968345</c:v>
                </c:pt>
                <c:pt idx="16">
                  <c:v>-7.3210038912646935E-2</c:v>
                </c:pt>
                <c:pt idx="17">
                  <c:v>-0.53805278360222752</c:v>
                </c:pt>
                <c:pt idx="18">
                  <c:v>-0.80822787421908138</c:v>
                </c:pt>
                <c:pt idx="19">
                  <c:v>-0.69667808076818538</c:v>
                </c:pt>
                <c:pt idx="20">
                  <c:v>-0.45682422874221063</c:v>
                </c:pt>
                <c:pt idx="21">
                  <c:v>1.7030508723023985</c:v>
                </c:pt>
                <c:pt idx="22">
                  <c:v>1.8889974172729387</c:v>
                </c:pt>
                <c:pt idx="23">
                  <c:v>0.69877809186373319</c:v>
                </c:pt>
                <c:pt idx="24">
                  <c:v>0.74682584866202695</c:v>
                </c:pt>
                <c:pt idx="25">
                  <c:v>-0.78795980134766275</c:v>
                </c:pt>
                <c:pt idx="26">
                  <c:v>-0.61279918958003465</c:v>
                </c:pt>
                <c:pt idx="27">
                  <c:v>0.77671424510278042</c:v>
                </c:pt>
                <c:pt idx="28">
                  <c:v>3.1565093429397346</c:v>
                </c:pt>
                <c:pt idx="29">
                  <c:v>1.0782099567693519</c:v>
                </c:pt>
                <c:pt idx="30">
                  <c:v>-2.0133060850688773</c:v>
                </c:pt>
                <c:pt idx="31">
                  <c:v>-1.2990361592222741</c:v>
                </c:pt>
                <c:pt idx="32">
                  <c:v>0.44760960974244002</c:v>
                </c:pt>
                <c:pt idx="33">
                  <c:v>-0.91210385668534366</c:v>
                </c:pt>
                <c:pt idx="34">
                  <c:v>0.36636208866954956</c:v>
                </c:pt>
                <c:pt idx="35">
                  <c:v>-0.50210467648271706</c:v>
                </c:pt>
                <c:pt idx="36">
                  <c:v>-1.4762064392679868</c:v>
                </c:pt>
                <c:pt idx="37">
                  <c:v>8.0329169977083614E-2</c:v>
                </c:pt>
                <c:pt idx="38">
                  <c:v>-0.25668948881961995</c:v>
                </c:pt>
                <c:pt idx="39">
                  <c:v>1.0384631841992311</c:v>
                </c:pt>
                <c:pt idx="40">
                  <c:v>12.366172070413494</c:v>
                </c:pt>
                <c:pt idx="41">
                  <c:v>-10.062101169351749</c:v>
                </c:pt>
                <c:pt idx="42">
                  <c:v>-1.8676144435918474</c:v>
                </c:pt>
                <c:pt idx="43">
                  <c:v>-0.82815387542163466</c:v>
                </c:pt>
                <c:pt idx="44">
                  <c:v>-1.6140807603864251</c:v>
                </c:pt>
                <c:pt idx="45">
                  <c:v>-0.43864497161807942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C8-40BE-AF73-7E34DAB44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207975064"/>
        <c:axId val="1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Sheet1!$A$6:$A$51</c:f>
              <c:numCache>
                <c:formatCode>General</c:formatCode>
                <c:ptCount val="4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</c:numCache>
            </c:numRef>
          </c:cat>
          <c:val>
            <c:numRef>
              <c:f>Sheet1!$C$6:$C$51</c:f>
              <c:numCache>
                <c:formatCode>General</c:formatCode>
                <c:ptCount val="46"/>
                <c:pt idx="0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F9-4AC6-B730-F7341C5A23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975064"/>
        <c:axId val="1"/>
      </c:lineChart>
      <c:catAx>
        <c:axId val="207975064"/>
        <c:scaling>
          <c:orientation val="minMax"/>
        </c:scaling>
        <c:delete val="0"/>
        <c:axPos val="b"/>
        <c:majorGridlines>
          <c:spPr>
            <a:ln w="9525">
              <a:solidFill>
                <a:schemeClr val="bg2">
                  <a:lumMod val="7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low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1"/>
        <c:crossesAt val="0"/>
        <c:auto val="1"/>
        <c:lblAlgn val="ctr"/>
        <c:lblOffset val="100"/>
        <c:tickLblSkip val="5"/>
        <c:tickMarkSkip val="1"/>
        <c:noMultiLvlLbl val="0"/>
      </c:catAx>
      <c:valAx>
        <c:axId val="1"/>
        <c:scaling>
          <c:orientation val="minMax"/>
          <c:max val="14"/>
          <c:min val="-12"/>
        </c:scaling>
        <c:delete val="0"/>
        <c:axPos val="l"/>
        <c:majorGridlines>
          <c:spPr>
            <a:ln w="9525">
              <a:solidFill>
                <a:schemeClr val="bg2">
                  <a:lumMod val="75000"/>
                </a:schemeClr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 dirty="0"/>
                  <a:t>Percentage point</a:t>
                </a:r>
                <a:r>
                  <a:rPr lang="en-GB" sz="2000" baseline="0" dirty="0"/>
                  <a:t> change</a:t>
                </a:r>
                <a:endParaRPr lang="en-GB" sz="2000" dirty="0"/>
              </a:p>
            </c:rich>
          </c:tx>
          <c:overlay val="0"/>
          <c:spPr>
            <a:noFill/>
            <a:ln w="20044">
              <a:noFill/>
            </a:ln>
          </c:spPr>
        </c:title>
        <c:numFmt formatCode="0;\–0" sourceLinked="0"/>
        <c:majorTickMark val="out"/>
        <c:minorTickMark val="none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207975064"/>
        <c:crosses val="autoZero"/>
        <c:crossBetween val="between"/>
        <c:majorUnit val="2"/>
      </c:valAx>
      <c:spPr>
        <a:noFill/>
        <a:ln w="12700">
          <a:solidFill>
            <a:schemeClr val="tx1"/>
          </a:solidFill>
        </a:ln>
      </c:spPr>
    </c:plotArea>
    <c:plotVisOnly val="1"/>
    <c:dispBlanksAs val="span"/>
    <c:showDLblsOverMax val="0"/>
  </c:chart>
  <c:spPr>
    <a:noFill/>
    <a:ln w="15875">
      <a:noFill/>
    </a:ln>
  </c:spPr>
  <c:txPr>
    <a:bodyPr/>
    <a:lstStyle/>
    <a:p>
      <a:pPr>
        <a:defRPr sz="1798" b="0" i="0" u="none" strike="noStrike" baseline="0">
          <a:solidFill>
            <a:schemeClr val="tx1"/>
          </a:solidFill>
          <a:latin typeface="Arial" panose="020B0604020202020204" pitchFamily="34" charset="0"/>
          <a:ea typeface="Times New Roman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99B6E-636E-4CA3-9EC4-12629F948A86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3E57F-A229-493E-AF3B-6B28056BE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874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BAE7476C-ECBE-496C-90A0-85A1A790C5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A03C0F-39F6-4BDF-B02B-61E0C04691BB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3C8A8A42-60C9-4696-8943-935F2D9992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CFB829D-9722-4763-B059-CD6647523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1348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44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338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068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83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53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04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50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83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21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32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08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69C4-2158-4EA1-A8DD-079AE8C1C328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03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budgetresponsibility.org.uk/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72D827E4-C1AD-46FF-9D50-91A4E81218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426180"/>
              </p:ext>
            </p:extLst>
          </p:nvPr>
        </p:nvGraphicFramePr>
        <p:xfrm>
          <a:off x="0" y="0"/>
          <a:ext cx="9906000" cy="5658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4AF2C2E-AEA9-4794-849D-CC842A2173C9}"/>
              </a:ext>
            </a:extLst>
          </p:cNvPr>
          <p:cNvSpPr txBox="1"/>
          <p:nvPr/>
        </p:nvSpPr>
        <p:spPr>
          <a:xfrm>
            <a:off x="-1" y="6396335"/>
            <a:ext cx="990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2. Fiscal impulse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62B651-72ED-4E53-BFCD-0A07A41D3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65" y="5649790"/>
            <a:ext cx="9117434" cy="746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685766" indent="-228589" defTabSz="914354" rtl="1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333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Notes</a:t>
            </a:r>
            <a:r>
              <a:rPr lang="en-GB" sz="1333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 Data are for financial years ending in year shown and are the percentage point changes in the cyclically-adjusted public-sector primary deficit as a percentage </a:t>
            </a:r>
            <a:r>
              <a:rPr lang="en-GB" sz="1333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GDP</a:t>
            </a:r>
            <a:r>
              <a:rPr lang="en-GB" sz="1333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data from 2023/24 are forecasts.</a:t>
            </a:r>
          </a:p>
          <a:p>
            <a:pPr marL="685766" indent="-228589" defTabSz="914354" rtl="1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333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Source</a:t>
            </a:r>
            <a:r>
              <a:rPr lang="en-GB" sz="1333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GB" altLang="en-US" sz="1333" i="1" dirty="0">
                <a:solidFill>
                  <a:prstClr val="black"/>
                </a:solidFill>
                <a:latin typeface="Arial" panose="020B0604020202020204" pitchFamily="34" charset="0"/>
                <a:hlinkClick r:id="rId4"/>
              </a:rPr>
              <a:t>Public Finances Databank</a:t>
            </a:r>
            <a:r>
              <a:rPr lang="en-GB" altLang="en-US" sz="1333" dirty="0">
                <a:solidFill>
                  <a:prstClr val="black"/>
                </a:solidFill>
                <a:latin typeface="Arial" panose="020B0604020202020204" pitchFamily="34" charset="0"/>
              </a:rPr>
              <a:t>, Office for Budget Responsibility, November 2023.</a:t>
            </a:r>
            <a:endParaRPr lang="en-GB" sz="1333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476703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57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Dean Garratt</cp:lastModifiedBy>
  <cp:revision>9</cp:revision>
  <dcterms:created xsi:type="dcterms:W3CDTF">2023-11-16T11:42:48Z</dcterms:created>
  <dcterms:modified xsi:type="dcterms:W3CDTF">2025-01-10T18:10:54Z</dcterms:modified>
</cp:coreProperties>
</file>