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707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79DA"/>
    <a:srgbClr val="777777"/>
    <a:srgbClr val="660066"/>
    <a:srgbClr val="FFFF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564" autoAdjust="0"/>
    <p:restoredTop sz="94660"/>
  </p:normalViewPr>
  <p:slideViewPr>
    <p:cSldViewPr snapToGrid="0">
      <p:cViewPr varScale="1">
        <p:scale>
          <a:sx n="82" d="100"/>
          <a:sy n="82" d="100"/>
        </p:scale>
        <p:origin x="1826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4215122148193012E-2"/>
          <c:y val="2.9576771423317456E-2"/>
          <c:w val="0.87769190389662832"/>
          <c:h val="0.868011909949896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Change in primary deficit</c:v>
                </c:pt>
              </c:strCache>
            </c:strRef>
          </c:tx>
          <c:spPr>
            <a:solidFill>
              <a:srgbClr val="3E79DA"/>
            </a:solidFill>
            <a:ln w="19050">
              <a:solidFill>
                <a:schemeClr val="accent1">
                  <a:lumMod val="75000"/>
                </a:schemeClr>
              </a:solidFill>
              <a:prstDash val="solid"/>
            </a:ln>
          </c:spPr>
          <c:invertIfNegative val="0"/>
          <c:dPt>
            <c:idx val="44"/>
            <c:invertIfNegative val="0"/>
            <c:bubble3D val="0"/>
            <c:spPr>
              <a:solidFill>
                <a:srgbClr val="3E79DA"/>
              </a:solidFill>
              <a:ln w="19050">
                <a:solidFill>
                  <a:schemeClr val="accent1">
                    <a:lumMod val="50000"/>
                  </a:schemeClr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2-D1E6-4735-B9F6-D610B127F35A}"/>
              </c:ext>
            </c:extLst>
          </c:dPt>
          <c:cat>
            <c:numRef>
              <c:f>Sheet1!$A$2:$A$55</c:f>
              <c:numCache>
                <c:formatCode>General</c:formatCode>
                <c:ptCount val="54"/>
                <c:pt idx="0">
                  <c:v>1976</c:v>
                </c:pt>
                <c:pt idx="1">
                  <c:v>1977</c:v>
                </c:pt>
                <c:pt idx="2">
                  <c:v>1978</c:v>
                </c:pt>
                <c:pt idx="3">
                  <c:v>1979</c:v>
                </c:pt>
                <c:pt idx="4">
                  <c:v>1980</c:v>
                </c:pt>
                <c:pt idx="5">
                  <c:v>1981</c:v>
                </c:pt>
                <c:pt idx="6">
                  <c:v>1982</c:v>
                </c:pt>
                <c:pt idx="7">
                  <c:v>1983</c:v>
                </c:pt>
                <c:pt idx="8">
                  <c:v>1984</c:v>
                </c:pt>
                <c:pt idx="9">
                  <c:v>1985</c:v>
                </c:pt>
                <c:pt idx="10">
                  <c:v>1986</c:v>
                </c:pt>
                <c:pt idx="11">
                  <c:v>1987</c:v>
                </c:pt>
                <c:pt idx="12">
                  <c:v>1988</c:v>
                </c:pt>
                <c:pt idx="13">
                  <c:v>1989</c:v>
                </c:pt>
                <c:pt idx="14">
                  <c:v>1990</c:v>
                </c:pt>
                <c:pt idx="15">
                  <c:v>1991</c:v>
                </c:pt>
                <c:pt idx="16">
                  <c:v>1992</c:v>
                </c:pt>
                <c:pt idx="17">
                  <c:v>1993</c:v>
                </c:pt>
                <c:pt idx="18">
                  <c:v>1994</c:v>
                </c:pt>
                <c:pt idx="19">
                  <c:v>1995</c:v>
                </c:pt>
                <c:pt idx="20">
                  <c:v>1996</c:v>
                </c:pt>
                <c:pt idx="21">
                  <c:v>1997</c:v>
                </c:pt>
                <c:pt idx="22">
                  <c:v>1998</c:v>
                </c:pt>
                <c:pt idx="23">
                  <c:v>1999</c:v>
                </c:pt>
                <c:pt idx="24">
                  <c:v>2000</c:v>
                </c:pt>
                <c:pt idx="25">
                  <c:v>2001</c:v>
                </c:pt>
                <c:pt idx="26">
                  <c:v>2002</c:v>
                </c:pt>
                <c:pt idx="27">
                  <c:v>2003</c:v>
                </c:pt>
                <c:pt idx="28">
                  <c:v>2004</c:v>
                </c:pt>
                <c:pt idx="29">
                  <c:v>2005</c:v>
                </c:pt>
                <c:pt idx="30">
                  <c:v>2006</c:v>
                </c:pt>
                <c:pt idx="31">
                  <c:v>2007</c:v>
                </c:pt>
                <c:pt idx="32">
                  <c:v>2008</c:v>
                </c:pt>
                <c:pt idx="33">
                  <c:v>2009</c:v>
                </c:pt>
                <c:pt idx="34">
                  <c:v>2010</c:v>
                </c:pt>
                <c:pt idx="35">
                  <c:v>2011</c:v>
                </c:pt>
                <c:pt idx="36">
                  <c:v>2012</c:v>
                </c:pt>
                <c:pt idx="37">
                  <c:v>2013</c:v>
                </c:pt>
                <c:pt idx="38">
                  <c:v>2014</c:v>
                </c:pt>
                <c:pt idx="39">
                  <c:v>2015</c:v>
                </c:pt>
                <c:pt idx="40">
                  <c:v>2016</c:v>
                </c:pt>
                <c:pt idx="41">
                  <c:v>2017</c:v>
                </c:pt>
                <c:pt idx="42">
                  <c:v>2018</c:v>
                </c:pt>
                <c:pt idx="43">
                  <c:v>2019</c:v>
                </c:pt>
                <c:pt idx="44">
                  <c:v>2020</c:v>
                </c:pt>
                <c:pt idx="45">
                  <c:v>2021</c:v>
                </c:pt>
                <c:pt idx="46">
                  <c:v>2022</c:v>
                </c:pt>
                <c:pt idx="47">
                  <c:v>2023</c:v>
                </c:pt>
                <c:pt idx="48">
                  <c:v>2024</c:v>
                </c:pt>
                <c:pt idx="49">
                  <c:v>2025</c:v>
                </c:pt>
                <c:pt idx="50">
                  <c:v>2026</c:v>
                </c:pt>
                <c:pt idx="51">
                  <c:v>2027</c:v>
                </c:pt>
                <c:pt idx="52">
                  <c:v>2028</c:v>
                </c:pt>
                <c:pt idx="53">
                  <c:v>2029</c:v>
                </c:pt>
              </c:numCache>
            </c:numRef>
          </c:cat>
          <c:val>
            <c:numRef>
              <c:f>Sheet1!$B$2:$B$55</c:f>
              <c:numCache>
                <c:formatCode>0.00</c:formatCode>
                <c:ptCount val="54"/>
                <c:pt idx="0">
                  <c:v>-2.1119744929935544</c:v>
                </c:pt>
                <c:pt idx="1">
                  <c:v>-0.68100146420541052</c:v>
                </c:pt>
                <c:pt idx="2">
                  <c:v>1.7816614789817633</c:v>
                </c:pt>
                <c:pt idx="3">
                  <c:v>-1.4093754332016022</c:v>
                </c:pt>
                <c:pt idx="4">
                  <c:v>-1.203378568234305</c:v>
                </c:pt>
                <c:pt idx="5">
                  <c:v>-3.2045158149951352</c:v>
                </c:pt>
                <c:pt idx="6">
                  <c:v>1.0564250668325856</c:v>
                </c:pt>
                <c:pt idx="7">
                  <c:v>1.5693370333642886</c:v>
                </c:pt>
                <c:pt idx="8">
                  <c:v>0.59674329310187435</c:v>
                </c:pt>
                <c:pt idx="9">
                  <c:v>-0.4750477549037817</c:v>
                </c:pt>
                <c:pt idx="10">
                  <c:v>0.12318341324381499</c:v>
                </c:pt>
                <c:pt idx="11">
                  <c:v>0.36961760640800412</c:v>
                </c:pt>
                <c:pt idx="12">
                  <c:v>-0.70584056029451547</c:v>
                </c:pt>
                <c:pt idx="13">
                  <c:v>0.62523582967573244</c:v>
                </c:pt>
                <c:pt idx="14">
                  <c:v>-0.31651818119340736</c:v>
                </c:pt>
                <c:pt idx="15">
                  <c:v>1.382495355914015</c:v>
                </c:pt>
                <c:pt idx="16">
                  <c:v>2.511883339520768</c:v>
                </c:pt>
                <c:pt idx="17">
                  <c:v>0.43160516404333249</c:v>
                </c:pt>
                <c:pt idx="18">
                  <c:v>-0.71621412942819473</c:v>
                </c:pt>
                <c:pt idx="19">
                  <c:v>-1.3564088195299335</c:v>
                </c:pt>
                <c:pt idx="20">
                  <c:v>-0.74790035752658279</c:v>
                </c:pt>
                <c:pt idx="21">
                  <c:v>-1.2806839462766035</c:v>
                </c:pt>
                <c:pt idx="22">
                  <c:v>-0.77200603826761993</c:v>
                </c:pt>
                <c:pt idx="23">
                  <c:v>-0.75963756931380333</c:v>
                </c:pt>
                <c:pt idx="24">
                  <c:v>-1.4492648275071573E-2</c:v>
                </c:pt>
                <c:pt idx="25">
                  <c:v>1.9591307836953971</c:v>
                </c:pt>
                <c:pt idx="26">
                  <c:v>2.0383228832372886</c:v>
                </c:pt>
                <c:pt idx="27">
                  <c:v>0.45530370276704923</c:v>
                </c:pt>
                <c:pt idx="28">
                  <c:v>0.50237964899419851</c:v>
                </c:pt>
                <c:pt idx="29">
                  <c:v>-0.69717717493593834</c:v>
                </c:pt>
                <c:pt idx="30">
                  <c:v>-0.71890443039715624</c:v>
                </c:pt>
                <c:pt idx="31">
                  <c:v>0.49578274917442811</c:v>
                </c:pt>
                <c:pt idx="32">
                  <c:v>3.6279950944863861</c:v>
                </c:pt>
                <c:pt idx="33">
                  <c:v>1.4319908356595024</c:v>
                </c:pt>
                <c:pt idx="34">
                  <c:v>-2.2415984872085231</c:v>
                </c:pt>
                <c:pt idx="35">
                  <c:v>-1.4113886926947146</c:v>
                </c:pt>
                <c:pt idx="36">
                  <c:v>0.44780764910407056</c:v>
                </c:pt>
                <c:pt idx="37">
                  <c:v>-0.91274836753034538</c:v>
                </c:pt>
                <c:pt idx="38">
                  <c:v>0.36659488476959057</c:v>
                </c:pt>
                <c:pt idx="39">
                  <c:v>-0.50198667639895156</c:v>
                </c:pt>
                <c:pt idx="40">
                  <c:v>-1.4760004908741737</c:v>
                </c:pt>
                <c:pt idx="41">
                  <c:v>8.0590287086505841E-2</c:v>
                </c:pt>
                <c:pt idx="42">
                  <c:v>-0.22729184429573124</c:v>
                </c:pt>
                <c:pt idx="43">
                  <c:v>1.0124526656389075</c:v>
                </c:pt>
                <c:pt idx="44">
                  <c:v>12.342741415791069</c:v>
                </c:pt>
                <c:pt idx="45">
                  <c:v>-10.050777691590488</c:v>
                </c:pt>
                <c:pt idx="46">
                  <c:v>-2.0594821789399074</c:v>
                </c:pt>
                <c:pt idx="47">
                  <c:v>-0.20463318652677676</c:v>
                </c:pt>
                <c:pt idx="48">
                  <c:v>-0.18733024942661558</c:v>
                </c:pt>
                <c:pt idx="49">
                  <c:v>-0.76306603711390997</c:v>
                </c:pt>
                <c:pt idx="50">
                  <c:v>-0.52998375087141847</c:v>
                </c:pt>
                <c:pt idx="51">
                  <c:v>-0.69853766554748176</c:v>
                </c:pt>
                <c:pt idx="52">
                  <c:v>-0.21076074187798249</c:v>
                </c:pt>
                <c:pt idx="53">
                  <c:v>-0.18679437915301866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1E6-4735-B9F6-D610B127F3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207975064"/>
        <c:axId val="1"/>
      </c:bar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</c:strCache>
            </c:strRef>
          </c:tx>
          <c:spPr>
            <a:ln w="15875">
              <a:solidFill>
                <a:schemeClr val="tx1"/>
              </a:solidFill>
            </a:ln>
          </c:spPr>
          <c:marker>
            <c:symbol val="none"/>
          </c:marker>
          <c:cat>
            <c:numRef>
              <c:f>Sheet1!$A$2:$A$55</c:f>
              <c:numCache>
                <c:formatCode>General</c:formatCode>
                <c:ptCount val="54"/>
                <c:pt idx="0">
                  <c:v>1976</c:v>
                </c:pt>
                <c:pt idx="1">
                  <c:v>1977</c:v>
                </c:pt>
                <c:pt idx="2">
                  <c:v>1978</c:v>
                </c:pt>
                <c:pt idx="3">
                  <c:v>1979</c:v>
                </c:pt>
                <c:pt idx="4">
                  <c:v>1980</c:v>
                </c:pt>
                <c:pt idx="5">
                  <c:v>1981</c:v>
                </c:pt>
                <c:pt idx="6">
                  <c:v>1982</c:v>
                </c:pt>
                <c:pt idx="7">
                  <c:v>1983</c:v>
                </c:pt>
                <c:pt idx="8">
                  <c:v>1984</c:v>
                </c:pt>
                <c:pt idx="9">
                  <c:v>1985</c:v>
                </c:pt>
                <c:pt idx="10">
                  <c:v>1986</c:v>
                </c:pt>
                <c:pt idx="11">
                  <c:v>1987</c:v>
                </c:pt>
                <c:pt idx="12">
                  <c:v>1988</c:v>
                </c:pt>
                <c:pt idx="13">
                  <c:v>1989</c:v>
                </c:pt>
                <c:pt idx="14">
                  <c:v>1990</c:v>
                </c:pt>
                <c:pt idx="15">
                  <c:v>1991</c:v>
                </c:pt>
                <c:pt idx="16">
                  <c:v>1992</c:v>
                </c:pt>
                <c:pt idx="17">
                  <c:v>1993</c:v>
                </c:pt>
                <c:pt idx="18">
                  <c:v>1994</c:v>
                </c:pt>
                <c:pt idx="19">
                  <c:v>1995</c:v>
                </c:pt>
                <c:pt idx="20">
                  <c:v>1996</c:v>
                </c:pt>
                <c:pt idx="21">
                  <c:v>1997</c:v>
                </c:pt>
                <c:pt idx="22">
                  <c:v>1998</c:v>
                </c:pt>
                <c:pt idx="23">
                  <c:v>1999</c:v>
                </c:pt>
                <c:pt idx="24">
                  <c:v>2000</c:v>
                </c:pt>
                <c:pt idx="25">
                  <c:v>2001</c:v>
                </c:pt>
                <c:pt idx="26">
                  <c:v>2002</c:v>
                </c:pt>
                <c:pt idx="27">
                  <c:v>2003</c:v>
                </c:pt>
                <c:pt idx="28">
                  <c:v>2004</c:v>
                </c:pt>
                <c:pt idx="29">
                  <c:v>2005</c:v>
                </c:pt>
                <c:pt idx="30">
                  <c:v>2006</c:v>
                </c:pt>
                <c:pt idx="31">
                  <c:v>2007</c:v>
                </c:pt>
                <c:pt idx="32">
                  <c:v>2008</c:v>
                </c:pt>
                <c:pt idx="33">
                  <c:v>2009</c:v>
                </c:pt>
                <c:pt idx="34">
                  <c:v>2010</c:v>
                </c:pt>
                <c:pt idx="35">
                  <c:v>2011</c:v>
                </c:pt>
                <c:pt idx="36">
                  <c:v>2012</c:v>
                </c:pt>
                <c:pt idx="37">
                  <c:v>2013</c:v>
                </c:pt>
                <c:pt idx="38">
                  <c:v>2014</c:v>
                </c:pt>
                <c:pt idx="39">
                  <c:v>2015</c:v>
                </c:pt>
                <c:pt idx="40">
                  <c:v>2016</c:v>
                </c:pt>
                <c:pt idx="41">
                  <c:v>2017</c:v>
                </c:pt>
                <c:pt idx="42">
                  <c:v>2018</c:v>
                </c:pt>
                <c:pt idx="43">
                  <c:v>2019</c:v>
                </c:pt>
                <c:pt idx="44">
                  <c:v>2020</c:v>
                </c:pt>
                <c:pt idx="45">
                  <c:v>2021</c:v>
                </c:pt>
                <c:pt idx="46">
                  <c:v>2022</c:v>
                </c:pt>
                <c:pt idx="47">
                  <c:v>2023</c:v>
                </c:pt>
                <c:pt idx="48">
                  <c:v>2024</c:v>
                </c:pt>
                <c:pt idx="49">
                  <c:v>2025</c:v>
                </c:pt>
                <c:pt idx="50">
                  <c:v>2026</c:v>
                </c:pt>
                <c:pt idx="51">
                  <c:v>2027</c:v>
                </c:pt>
                <c:pt idx="52">
                  <c:v>2028</c:v>
                </c:pt>
                <c:pt idx="53">
                  <c:v>2029</c:v>
                </c:pt>
              </c:numCache>
            </c:numRef>
          </c:cat>
          <c:val>
            <c:numRef>
              <c:f>Sheet1!$C$2:$C$55</c:f>
              <c:numCache>
                <c:formatCode>General</c:formatCode>
                <c:ptCount val="54"/>
                <c:pt idx="0">
                  <c:v>0</c:v>
                </c:pt>
                <c:pt idx="53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1E6-4735-B9F6-D610B127F3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7975064"/>
        <c:axId val="1"/>
      </c:lineChart>
      <c:catAx>
        <c:axId val="207975064"/>
        <c:scaling>
          <c:orientation val="minMax"/>
        </c:scaling>
        <c:delete val="0"/>
        <c:axPos val="b"/>
        <c:majorGridlines/>
        <c:numFmt formatCode="General" sourceLinked="0"/>
        <c:majorTickMark val="none"/>
        <c:minorTickMark val="none"/>
        <c:tickLblPos val="low"/>
        <c:spPr>
          <a:ln w="1270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000"/>
            </a:pPr>
            <a:endParaRPr lang="en-US"/>
          </a:p>
        </c:txPr>
        <c:crossAx val="1"/>
        <c:crossesAt val="0"/>
        <c:auto val="1"/>
        <c:lblAlgn val="ctr"/>
        <c:lblOffset val="100"/>
        <c:tickLblSkip val="5"/>
        <c:tickMarkSkip val="1"/>
        <c:noMultiLvlLbl val="0"/>
      </c:catAx>
      <c:valAx>
        <c:axId val="1"/>
        <c:scaling>
          <c:orientation val="minMax"/>
          <c:max val="14"/>
          <c:min val="-12"/>
        </c:scaling>
        <c:delete val="0"/>
        <c:axPos val="l"/>
        <c:majorGridlines>
          <c:spPr>
            <a:ln w="10022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2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GB" sz="2000" dirty="0"/>
                  <a:t>Percentage point</a:t>
                </a:r>
                <a:r>
                  <a:rPr lang="en-GB" sz="2000" baseline="0" dirty="0"/>
                  <a:t> change</a:t>
                </a:r>
                <a:endParaRPr lang="en-GB" sz="2000" dirty="0"/>
              </a:p>
            </c:rich>
          </c:tx>
          <c:layout>
            <c:manualLayout>
              <c:xMode val="edge"/>
              <c:yMode val="edge"/>
              <c:x val="1.4792045225116093E-3"/>
              <c:y val="0.1725427721437586"/>
            </c:manualLayout>
          </c:layout>
          <c:overlay val="0"/>
          <c:spPr>
            <a:noFill/>
            <a:ln w="20044">
              <a:noFill/>
            </a:ln>
          </c:spPr>
        </c:title>
        <c:numFmt formatCode="0;\–0" sourceLinked="0"/>
        <c:majorTickMark val="out"/>
        <c:minorTickMark val="none"/>
        <c:tickLblPos val="nextTo"/>
        <c:spPr>
          <a:ln w="222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000"/>
            </a:pPr>
            <a:endParaRPr lang="en-US"/>
          </a:p>
        </c:txPr>
        <c:crossAx val="207975064"/>
        <c:crosses val="autoZero"/>
        <c:crossBetween val="between"/>
        <c:majorUnit val="2"/>
      </c:valAx>
      <c:spPr>
        <a:noFill/>
        <a:ln w="15875">
          <a:solidFill>
            <a:schemeClr val="tx1"/>
          </a:solidFill>
        </a:ln>
      </c:spPr>
    </c:plotArea>
    <c:plotVisOnly val="1"/>
    <c:dispBlanksAs val="span"/>
    <c:showDLblsOverMax val="0"/>
  </c:chart>
  <c:spPr>
    <a:noFill/>
    <a:ln>
      <a:noFill/>
    </a:ln>
  </c:spPr>
  <c:txPr>
    <a:bodyPr/>
    <a:lstStyle/>
    <a:p>
      <a:pPr>
        <a:defRPr sz="1798" b="0" i="0" u="none" strike="noStrike" baseline="0">
          <a:solidFill>
            <a:schemeClr val="tx1"/>
          </a:solidFill>
          <a:latin typeface="Arial" panose="020B0604020202020204" pitchFamily="34" charset="0"/>
          <a:ea typeface="Times New Roman"/>
          <a:cs typeface="Arial" panose="020B0604020202020204" pitchFamily="34" charset="0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B99B6E-636E-4CA3-9EC4-12629F948A86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A3E57F-A229-493E-AF3B-6B28056BE2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8745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1323AF-3BCF-1EE6-19FA-5ED2ABBB0C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37A6B2A9-4698-1278-D908-EAC347BC656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5A03C0F-39F6-4BDF-B02B-61E0C04691BB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4661E332-C00B-69CF-00BF-DC6CD4DBC6B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0150" y="1143000"/>
            <a:ext cx="4457700" cy="3086100"/>
          </a:xfrm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324465F3-4162-80AD-0433-C611B3035E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87959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69C4-2158-4EA1-A8DD-079AE8C1C328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4030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69C4-2158-4EA1-A8DD-079AE8C1C328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3507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69C4-2158-4EA1-A8DD-079AE8C1C328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2261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69C4-2158-4EA1-A8DD-079AE8C1C328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0744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69C4-2158-4EA1-A8DD-079AE8C1C328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4437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69C4-2158-4EA1-A8DD-079AE8C1C328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2380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69C4-2158-4EA1-A8DD-079AE8C1C328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5132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69C4-2158-4EA1-A8DD-079AE8C1C328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659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69C4-2158-4EA1-A8DD-079AE8C1C328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3075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69C4-2158-4EA1-A8DD-079AE8C1C328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9643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69C4-2158-4EA1-A8DD-079AE8C1C328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4749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569C4-2158-4EA1-A8DD-079AE8C1C328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5509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4E9756-4392-FDFE-F5C1-0D3F56A16F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F896AAEF-C27B-9D8E-BAC9-205DCE4AD98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1122754"/>
              </p:ext>
            </p:extLst>
          </p:nvPr>
        </p:nvGraphicFramePr>
        <p:xfrm>
          <a:off x="0" y="0"/>
          <a:ext cx="9906000" cy="55577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5D2D4F1D-5EF6-59D2-EF30-5EC886ACFB4C}"/>
              </a:ext>
            </a:extLst>
          </p:cNvPr>
          <p:cNvSpPr txBox="1"/>
          <p:nvPr/>
        </p:nvSpPr>
        <p:spPr>
          <a:xfrm>
            <a:off x="0" y="6330054"/>
            <a:ext cx="99060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54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2500" b="1" dirty="0">
                <a:latin typeface="Arial" panose="020B0604020202020204" pitchFamily="34" charset="0"/>
                <a:cs typeface="Arial" panose="020B0604020202020204" pitchFamily="34" charset="0"/>
              </a:rPr>
              <a:t>Chart 3  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Fiscal impulse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1990C93-650C-67EE-4397-0711AF9046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051" y="5517566"/>
            <a:ext cx="9587949" cy="777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1027113" indent="-569913" defTabSz="914354" eaLnBrk="0" fontAlgn="base" hangingPunct="0">
              <a:spcBef>
                <a:spcPct val="0"/>
              </a:spcBef>
              <a:spcAft>
                <a:spcPts val="300"/>
              </a:spcAft>
              <a:defRPr/>
            </a:pPr>
            <a:r>
              <a:rPr lang="en-GB" sz="1400" i="1" spc="-1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Notes:	</a:t>
            </a:r>
            <a:r>
              <a:rPr lang="en-GB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Data are for financial years and are the percentage point changes in the cyclically-adjusted public-sector primary deficit as a percentage of GDP; data from 2024/25 are forecasts.</a:t>
            </a:r>
          </a:p>
          <a:p>
            <a:pPr marL="685766" indent="-228589" defTabSz="914354" eaLnBrk="0" fontAlgn="base" hangingPunct="0">
              <a:spcBef>
                <a:spcPct val="0"/>
              </a:spcBef>
              <a:spcAft>
                <a:spcPts val="300"/>
              </a:spcAft>
              <a:defRPr/>
            </a:pPr>
            <a:r>
              <a:rPr lang="en-GB" sz="1400" i="1" spc="-1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Source</a:t>
            </a:r>
            <a:r>
              <a:rPr lang="en-GB" sz="1400" spc="-1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: </a:t>
            </a:r>
            <a:r>
              <a:rPr lang="en-GB" altLang="en-US" sz="1400" i="1" dirty="0">
                <a:solidFill>
                  <a:prstClr val="black"/>
                </a:solidFill>
                <a:latin typeface="Arial" panose="020B0604020202020204" pitchFamily="34" charset="0"/>
              </a:rPr>
              <a:t>Public Finances Databank</a:t>
            </a:r>
            <a:r>
              <a:rPr lang="en-GB" altLang="en-US" sz="1400" dirty="0">
                <a:solidFill>
                  <a:prstClr val="black"/>
                </a:solidFill>
                <a:latin typeface="Arial" panose="020B0604020202020204" pitchFamily="34" charset="0"/>
              </a:rPr>
              <a:t>, Office for Budget Responsibility, 30 October 2024.</a:t>
            </a:r>
            <a:endParaRPr lang="en-GB" sz="1400" dirty="0">
              <a:solidFill>
                <a:srgbClr val="000000"/>
              </a:solidFill>
              <a:ea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D66D10D-5537-2D50-B54D-7F5FA3560E85}"/>
              </a:ext>
            </a:extLst>
          </p:cNvPr>
          <p:cNvSpPr/>
          <p:nvPr/>
        </p:nvSpPr>
        <p:spPr>
          <a:xfrm>
            <a:off x="8657439" y="167779"/>
            <a:ext cx="964725" cy="4823669"/>
          </a:xfrm>
          <a:prstGeom prst="rect">
            <a:avLst/>
          </a:prstGeom>
          <a:solidFill>
            <a:schemeClr val="accent2">
              <a:lumMod val="20000"/>
              <a:lumOff val="80000"/>
              <a:alpha val="30000"/>
            </a:schemeClr>
          </a:solidFill>
          <a:ln>
            <a:solidFill>
              <a:srgbClr val="77777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FF355D7-F034-0050-8A44-3CBE2E7EA2B8}"/>
              </a:ext>
            </a:extLst>
          </p:cNvPr>
          <p:cNvSpPr txBox="1"/>
          <p:nvPr/>
        </p:nvSpPr>
        <p:spPr>
          <a:xfrm>
            <a:off x="8657439" y="167779"/>
            <a:ext cx="10070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" b="1" dirty="0"/>
              <a:t>Forecast</a:t>
            </a:r>
          </a:p>
        </p:txBody>
      </p:sp>
    </p:spTree>
    <p:extLst>
      <p:ext uri="{BB962C8B-B14F-4D97-AF65-F5344CB8AC3E}">
        <p14:creationId xmlns:p14="http://schemas.microsoft.com/office/powerpoint/2010/main" val="825707174"/>
      </p:ext>
    </p:extLst>
  </p:cSld>
  <p:clrMapOvr>
    <a:masterClrMapping/>
  </p:clrMapOvr>
  <p:transition spd="med">
    <p:pull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496</TotalTime>
  <Words>56</Words>
  <Application>Microsoft Office PowerPoint</Application>
  <PresentationFormat>A4 Paper (210x297 mm)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2013 - 2022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 Garratt</dc:creator>
  <cp:lastModifiedBy>John Sloman</cp:lastModifiedBy>
  <cp:revision>30</cp:revision>
  <dcterms:created xsi:type="dcterms:W3CDTF">2023-11-16T11:42:48Z</dcterms:created>
  <dcterms:modified xsi:type="dcterms:W3CDTF">2025-01-08T13:59:43Z</dcterms:modified>
</cp:coreProperties>
</file>