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34677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4B732F"/>
    <a:srgbClr val="660066"/>
    <a:srgbClr val="FFFFD7"/>
    <a:srgbClr val="FFFFCC"/>
    <a:srgbClr val="9CCA7C"/>
    <a:srgbClr val="006600"/>
    <a:srgbClr val="99CC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13" autoAdjust="0"/>
  </p:normalViewPr>
  <p:slideViewPr>
    <p:cSldViewPr snapToGrid="0">
      <p:cViewPr varScale="1">
        <p:scale>
          <a:sx n="91" d="100"/>
          <a:sy n="91" d="100"/>
        </p:scale>
        <p:origin x="21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793367655966081"/>
          <c:y val="2.883390124568316E-2"/>
          <c:w val="0.83570734908136479"/>
          <c:h val="0.8824452651882325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Price per Kwh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41275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Sheet1!$A$2:$A$85</c:f>
              <c:numCache>
                <c:formatCode>mmm\-yy</c:formatCode>
                <c:ptCount val="84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  <c:pt idx="40">
                  <c:v>44682</c:v>
                </c:pt>
                <c:pt idx="41">
                  <c:v>44713</c:v>
                </c:pt>
                <c:pt idx="42">
                  <c:v>44743</c:v>
                </c:pt>
                <c:pt idx="43">
                  <c:v>44774</c:v>
                </c:pt>
                <c:pt idx="44">
                  <c:v>44805</c:v>
                </c:pt>
                <c:pt idx="45">
                  <c:v>44835</c:v>
                </c:pt>
                <c:pt idx="46">
                  <c:v>44866</c:v>
                </c:pt>
                <c:pt idx="47">
                  <c:v>44896</c:v>
                </c:pt>
                <c:pt idx="48">
                  <c:v>44927</c:v>
                </c:pt>
                <c:pt idx="49">
                  <c:v>44958</c:v>
                </c:pt>
                <c:pt idx="50">
                  <c:v>44986</c:v>
                </c:pt>
                <c:pt idx="51">
                  <c:v>45017</c:v>
                </c:pt>
                <c:pt idx="52">
                  <c:v>45047</c:v>
                </c:pt>
                <c:pt idx="53">
                  <c:v>45078</c:v>
                </c:pt>
                <c:pt idx="54">
                  <c:v>45108</c:v>
                </c:pt>
                <c:pt idx="55">
                  <c:v>45139</c:v>
                </c:pt>
                <c:pt idx="56">
                  <c:v>45170</c:v>
                </c:pt>
                <c:pt idx="57">
                  <c:v>45200</c:v>
                </c:pt>
                <c:pt idx="58">
                  <c:v>45231</c:v>
                </c:pt>
                <c:pt idx="59">
                  <c:v>45261</c:v>
                </c:pt>
                <c:pt idx="60">
                  <c:v>45292</c:v>
                </c:pt>
                <c:pt idx="61">
                  <c:v>45323</c:v>
                </c:pt>
                <c:pt idx="62">
                  <c:v>45352</c:v>
                </c:pt>
                <c:pt idx="63">
                  <c:v>45383</c:v>
                </c:pt>
                <c:pt idx="64">
                  <c:v>45413</c:v>
                </c:pt>
                <c:pt idx="65">
                  <c:v>45444</c:v>
                </c:pt>
                <c:pt idx="66">
                  <c:v>45474</c:v>
                </c:pt>
                <c:pt idx="67">
                  <c:v>45505</c:v>
                </c:pt>
                <c:pt idx="68">
                  <c:v>45536</c:v>
                </c:pt>
                <c:pt idx="69">
                  <c:v>45566</c:v>
                </c:pt>
                <c:pt idx="70">
                  <c:v>45597</c:v>
                </c:pt>
                <c:pt idx="71">
                  <c:v>45627</c:v>
                </c:pt>
                <c:pt idx="72">
                  <c:v>45658</c:v>
                </c:pt>
                <c:pt idx="73">
                  <c:v>45689</c:v>
                </c:pt>
                <c:pt idx="74">
                  <c:v>45717</c:v>
                </c:pt>
                <c:pt idx="75">
                  <c:v>45748</c:v>
                </c:pt>
                <c:pt idx="76">
                  <c:v>45778</c:v>
                </c:pt>
                <c:pt idx="77">
                  <c:v>45809</c:v>
                </c:pt>
                <c:pt idx="78">
                  <c:v>45839</c:v>
                </c:pt>
                <c:pt idx="79">
                  <c:v>45870</c:v>
                </c:pt>
                <c:pt idx="80">
                  <c:v>45901</c:v>
                </c:pt>
                <c:pt idx="81">
                  <c:v>45931</c:v>
                </c:pt>
                <c:pt idx="82">
                  <c:v>45962</c:v>
                </c:pt>
                <c:pt idx="83">
                  <c:v>45992</c:v>
                </c:pt>
              </c:numCache>
            </c:numRef>
          </c:cat>
          <c:val>
            <c:numRef>
              <c:f>Sheet1!$B$2:$B$85</c:f>
              <c:numCache>
                <c:formatCode>0.00</c:formatCode>
                <c:ptCount val="84"/>
                <c:pt idx="0">
                  <c:v>16.52</c:v>
                </c:pt>
                <c:pt idx="1">
                  <c:v>16.52</c:v>
                </c:pt>
                <c:pt idx="2">
                  <c:v>16.52</c:v>
                </c:pt>
                <c:pt idx="3">
                  <c:v>18.559999999999999</c:v>
                </c:pt>
                <c:pt idx="4">
                  <c:v>18.559999999999999</c:v>
                </c:pt>
                <c:pt idx="5">
                  <c:v>18.559999999999999</c:v>
                </c:pt>
                <c:pt idx="6">
                  <c:v>18.559999999999999</c:v>
                </c:pt>
                <c:pt idx="7">
                  <c:v>18.559999999999999</c:v>
                </c:pt>
                <c:pt idx="8">
                  <c:v>18.559999999999999</c:v>
                </c:pt>
                <c:pt idx="9">
                  <c:v>17.190000000000001</c:v>
                </c:pt>
                <c:pt idx="10">
                  <c:v>17.190000000000001</c:v>
                </c:pt>
                <c:pt idx="11">
                  <c:v>17.190000000000001</c:v>
                </c:pt>
                <c:pt idx="12">
                  <c:v>17.190000000000001</c:v>
                </c:pt>
                <c:pt idx="13">
                  <c:v>17.190000000000001</c:v>
                </c:pt>
                <c:pt idx="14">
                  <c:v>17.190000000000001</c:v>
                </c:pt>
                <c:pt idx="15">
                  <c:v>17.809999999999999</c:v>
                </c:pt>
                <c:pt idx="16">
                  <c:v>17.809999999999999</c:v>
                </c:pt>
                <c:pt idx="17">
                  <c:v>17.809999999999999</c:v>
                </c:pt>
                <c:pt idx="18">
                  <c:v>17.809999999999999</c:v>
                </c:pt>
                <c:pt idx="19">
                  <c:v>17.809999999999999</c:v>
                </c:pt>
                <c:pt idx="20">
                  <c:v>17.809999999999999</c:v>
                </c:pt>
                <c:pt idx="21">
                  <c:v>17.190000000000001</c:v>
                </c:pt>
                <c:pt idx="22">
                  <c:v>17.190000000000001</c:v>
                </c:pt>
                <c:pt idx="23">
                  <c:v>17.190000000000001</c:v>
                </c:pt>
                <c:pt idx="24">
                  <c:v>17.190000000000001</c:v>
                </c:pt>
                <c:pt idx="25">
                  <c:v>17.190000000000001</c:v>
                </c:pt>
                <c:pt idx="26">
                  <c:v>17.190000000000001</c:v>
                </c:pt>
                <c:pt idx="27">
                  <c:v>18.95</c:v>
                </c:pt>
                <c:pt idx="28">
                  <c:v>18.95</c:v>
                </c:pt>
                <c:pt idx="29">
                  <c:v>18.95</c:v>
                </c:pt>
                <c:pt idx="30">
                  <c:v>18.95</c:v>
                </c:pt>
                <c:pt idx="31">
                  <c:v>18.95</c:v>
                </c:pt>
                <c:pt idx="32">
                  <c:v>18.95</c:v>
                </c:pt>
                <c:pt idx="33">
                  <c:v>20.8</c:v>
                </c:pt>
                <c:pt idx="34">
                  <c:v>20.8</c:v>
                </c:pt>
                <c:pt idx="35">
                  <c:v>20.8</c:v>
                </c:pt>
                <c:pt idx="36">
                  <c:v>20.8</c:v>
                </c:pt>
                <c:pt idx="37">
                  <c:v>20.8</c:v>
                </c:pt>
                <c:pt idx="38">
                  <c:v>20.8</c:v>
                </c:pt>
                <c:pt idx="39">
                  <c:v>28.34</c:v>
                </c:pt>
                <c:pt idx="40">
                  <c:v>28.34</c:v>
                </c:pt>
                <c:pt idx="41">
                  <c:v>28.34</c:v>
                </c:pt>
                <c:pt idx="42">
                  <c:v>28.34</c:v>
                </c:pt>
                <c:pt idx="43">
                  <c:v>28.34</c:v>
                </c:pt>
                <c:pt idx="44">
                  <c:v>28.34</c:v>
                </c:pt>
                <c:pt idx="45">
                  <c:v>51.89</c:v>
                </c:pt>
                <c:pt idx="46">
                  <c:v>51.89</c:v>
                </c:pt>
                <c:pt idx="47">
                  <c:v>51.89</c:v>
                </c:pt>
                <c:pt idx="48">
                  <c:v>67.47</c:v>
                </c:pt>
                <c:pt idx="49">
                  <c:v>67.47</c:v>
                </c:pt>
                <c:pt idx="50">
                  <c:v>67.47</c:v>
                </c:pt>
                <c:pt idx="51">
                  <c:v>50.6</c:v>
                </c:pt>
                <c:pt idx="52">
                  <c:v>50.6</c:v>
                </c:pt>
                <c:pt idx="53">
                  <c:v>50.6</c:v>
                </c:pt>
                <c:pt idx="54">
                  <c:v>30.11</c:v>
                </c:pt>
                <c:pt idx="55">
                  <c:v>30.11</c:v>
                </c:pt>
                <c:pt idx="56">
                  <c:v>30.11</c:v>
                </c:pt>
                <c:pt idx="57">
                  <c:v>27.35</c:v>
                </c:pt>
                <c:pt idx="58">
                  <c:v>27.35</c:v>
                </c:pt>
                <c:pt idx="59">
                  <c:v>27.35</c:v>
                </c:pt>
                <c:pt idx="60">
                  <c:v>28.62</c:v>
                </c:pt>
                <c:pt idx="61">
                  <c:v>28.62</c:v>
                </c:pt>
                <c:pt idx="62">
                  <c:v>28.62</c:v>
                </c:pt>
                <c:pt idx="63">
                  <c:v>24.5</c:v>
                </c:pt>
                <c:pt idx="64">
                  <c:v>24.5</c:v>
                </c:pt>
                <c:pt idx="65">
                  <c:v>24.5</c:v>
                </c:pt>
                <c:pt idx="66">
                  <c:v>22.36</c:v>
                </c:pt>
                <c:pt idx="67">
                  <c:v>22.36</c:v>
                </c:pt>
                <c:pt idx="68">
                  <c:v>22.36</c:v>
                </c:pt>
                <c:pt idx="69">
                  <c:v>24.5</c:v>
                </c:pt>
                <c:pt idx="70">
                  <c:v>24.5</c:v>
                </c:pt>
                <c:pt idx="71">
                  <c:v>24.5</c:v>
                </c:pt>
                <c:pt idx="72">
                  <c:v>24.86</c:v>
                </c:pt>
                <c:pt idx="73">
                  <c:v>24.86</c:v>
                </c:pt>
                <c:pt idx="74">
                  <c:v>24.86</c:v>
                </c:pt>
                <c:pt idx="75">
                  <c:v>27.03</c:v>
                </c:pt>
                <c:pt idx="76">
                  <c:v>27.03</c:v>
                </c:pt>
                <c:pt idx="77">
                  <c:v>27.03</c:v>
                </c:pt>
                <c:pt idx="78">
                  <c:v>25.73</c:v>
                </c:pt>
                <c:pt idx="79">
                  <c:v>25.73</c:v>
                </c:pt>
                <c:pt idx="80">
                  <c:v>25.73</c:v>
                </c:pt>
                <c:pt idx="81">
                  <c:v>26.35</c:v>
                </c:pt>
                <c:pt idx="82">
                  <c:v>26.35</c:v>
                </c:pt>
                <c:pt idx="83">
                  <c:v>26.35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EE-4AB1-A04D-2000ADBDA64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Daily standing charge</c:v>
                </c:pt>
              </c:strCache>
            </c:strRef>
          </c:tx>
          <c:spPr>
            <a:pattFill prst="sphere">
              <a:fgClr>
                <a:srgbClr val="9CCA7C"/>
              </a:fgClr>
              <a:bgClr>
                <a:schemeClr val="accent6">
                  <a:lumMod val="20000"/>
                  <a:lumOff val="80000"/>
                </a:schemeClr>
              </a:bgClr>
            </a:pattFill>
            <a:ln w="41275">
              <a:solidFill>
                <a:srgbClr val="008000"/>
              </a:solidFill>
              <a:prstDash val="sysDash"/>
            </a:ln>
          </c:spPr>
          <c:marker>
            <c:symbol val="none"/>
          </c:marker>
          <c:cat>
            <c:numRef>
              <c:f>Sheet1!$A$2:$A$85</c:f>
              <c:numCache>
                <c:formatCode>mmm\-yy</c:formatCode>
                <c:ptCount val="84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44228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  <c:pt idx="40">
                  <c:v>44682</c:v>
                </c:pt>
                <c:pt idx="41">
                  <c:v>44713</c:v>
                </c:pt>
                <c:pt idx="42">
                  <c:v>44743</c:v>
                </c:pt>
                <c:pt idx="43">
                  <c:v>44774</c:v>
                </c:pt>
                <c:pt idx="44">
                  <c:v>44805</c:v>
                </c:pt>
                <c:pt idx="45">
                  <c:v>44835</c:v>
                </c:pt>
                <c:pt idx="46">
                  <c:v>44866</c:v>
                </c:pt>
                <c:pt idx="47">
                  <c:v>44896</c:v>
                </c:pt>
                <c:pt idx="48">
                  <c:v>44927</c:v>
                </c:pt>
                <c:pt idx="49">
                  <c:v>44958</c:v>
                </c:pt>
                <c:pt idx="50">
                  <c:v>44986</c:v>
                </c:pt>
                <c:pt idx="51">
                  <c:v>45017</c:v>
                </c:pt>
                <c:pt idx="52">
                  <c:v>45047</c:v>
                </c:pt>
                <c:pt idx="53">
                  <c:v>45078</c:v>
                </c:pt>
                <c:pt idx="54">
                  <c:v>45108</c:v>
                </c:pt>
                <c:pt idx="55">
                  <c:v>45139</c:v>
                </c:pt>
                <c:pt idx="56">
                  <c:v>45170</c:v>
                </c:pt>
                <c:pt idx="57">
                  <c:v>45200</c:v>
                </c:pt>
                <c:pt idx="58">
                  <c:v>45231</c:v>
                </c:pt>
                <c:pt idx="59">
                  <c:v>45261</c:v>
                </c:pt>
                <c:pt idx="60">
                  <c:v>45292</c:v>
                </c:pt>
                <c:pt idx="61">
                  <c:v>45323</c:v>
                </c:pt>
                <c:pt idx="62">
                  <c:v>45352</c:v>
                </c:pt>
                <c:pt idx="63">
                  <c:v>45383</c:v>
                </c:pt>
                <c:pt idx="64">
                  <c:v>45413</c:v>
                </c:pt>
                <c:pt idx="65">
                  <c:v>45444</c:v>
                </c:pt>
                <c:pt idx="66">
                  <c:v>45474</c:v>
                </c:pt>
                <c:pt idx="67">
                  <c:v>45505</c:v>
                </c:pt>
                <c:pt idx="68">
                  <c:v>45536</c:v>
                </c:pt>
                <c:pt idx="69">
                  <c:v>45566</c:v>
                </c:pt>
                <c:pt idx="70">
                  <c:v>45597</c:v>
                </c:pt>
                <c:pt idx="71">
                  <c:v>45627</c:v>
                </c:pt>
                <c:pt idx="72">
                  <c:v>45658</c:v>
                </c:pt>
                <c:pt idx="73">
                  <c:v>45689</c:v>
                </c:pt>
                <c:pt idx="74">
                  <c:v>45717</c:v>
                </c:pt>
                <c:pt idx="75">
                  <c:v>45748</c:v>
                </c:pt>
                <c:pt idx="76">
                  <c:v>45778</c:v>
                </c:pt>
                <c:pt idx="77">
                  <c:v>45809</c:v>
                </c:pt>
                <c:pt idx="78">
                  <c:v>45839</c:v>
                </c:pt>
                <c:pt idx="79">
                  <c:v>45870</c:v>
                </c:pt>
                <c:pt idx="80">
                  <c:v>45901</c:v>
                </c:pt>
                <c:pt idx="81">
                  <c:v>45931</c:v>
                </c:pt>
                <c:pt idx="82">
                  <c:v>45962</c:v>
                </c:pt>
                <c:pt idx="83">
                  <c:v>45992</c:v>
                </c:pt>
              </c:numCache>
            </c:numRef>
          </c:cat>
          <c:val>
            <c:numRef>
              <c:f>Sheet1!$C$2:$C$85</c:f>
              <c:numCache>
                <c:formatCode>0.00</c:formatCode>
                <c:ptCount val="84"/>
                <c:pt idx="0">
                  <c:v>22.77</c:v>
                </c:pt>
                <c:pt idx="1">
                  <c:v>22.77</c:v>
                </c:pt>
                <c:pt idx="2">
                  <c:v>22.77</c:v>
                </c:pt>
                <c:pt idx="3">
                  <c:v>23.42</c:v>
                </c:pt>
                <c:pt idx="4">
                  <c:v>23.42</c:v>
                </c:pt>
                <c:pt idx="5">
                  <c:v>23.42</c:v>
                </c:pt>
                <c:pt idx="6">
                  <c:v>23.42</c:v>
                </c:pt>
                <c:pt idx="7">
                  <c:v>23.42</c:v>
                </c:pt>
                <c:pt idx="8">
                  <c:v>23.42</c:v>
                </c:pt>
                <c:pt idx="9">
                  <c:v>23.51</c:v>
                </c:pt>
                <c:pt idx="10">
                  <c:v>23.51</c:v>
                </c:pt>
                <c:pt idx="11">
                  <c:v>23.51</c:v>
                </c:pt>
                <c:pt idx="12">
                  <c:v>23.51</c:v>
                </c:pt>
                <c:pt idx="13">
                  <c:v>23.51</c:v>
                </c:pt>
                <c:pt idx="14">
                  <c:v>23.51</c:v>
                </c:pt>
                <c:pt idx="15">
                  <c:v>24.38</c:v>
                </c:pt>
                <c:pt idx="16">
                  <c:v>24.38</c:v>
                </c:pt>
                <c:pt idx="17">
                  <c:v>24.38</c:v>
                </c:pt>
                <c:pt idx="18">
                  <c:v>24.38</c:v>
                </c:pt>
                <c:pt idx="19">
                  <c:v>24.38</c:v>
                </c:pt>
                <c:pt idx="20">
                  <c:v>24.38</c:v>
                </c:pt>
                <c:pt idx="21">
                  <c:v>24.38</c:v>
                </c:pt>
                <c:pt idx="22">
                  <c:v>24.38</c:v>
                </c:pt>
                <c:pt idx="23">
                  <c:v>24.38</c:v>
                </c:pt>
                <c:pt idx="24">
                  <c:v>24.38</c:v>
                </c:pt>
                <c:pt idx="25">
                  <c:v>24.38</c:v>
                </c:pt>
                <c:pt idx="26">
                  <c:v>24.38</c:v>
                </c:pt>
                <c:pt idx="27">
                  <c:v>24.89</c:v>
                </c:pt>
                <c:pt idx="28">
                  <c:v>24.89</c:v>
                </c:pt>
                <c:pt idx="29">
                  <c:v>24.89</c:v>
                </c:pt>
                <c:pt idx="30">
                  <c:v>24.89</c:v>
                </c:pt>
                <c:pt idx="31">
                  <c:v>24.89</c:v>
                </c:pt>
                <c:pt idx="32">
                  <c:v>24.89</c:v>
                </c:pt>
                <c:pt idx="33">
                  <c:v>24.89</c:v>
                </c:pt>
                <c:pt idx="34">
                  <c:v>24.89</c:v>
                </c:pt>
                <c:pt idx="35">
                  <c:v>24.89</c:v>
                </c:pt>
                <c:pt idx="36">
                  <c:v>24.89</c:v>
                </c:pt>
                <c:pt idx="37">
                  <c:v>24.89</c:v>
                </c:pt>
                <c:pt idx="38">
                  <c:v>24.89</c:v>
                </c:pt>
                <c:pt idx="39">
                  <c:v>45.34</c:v>
                </c:pt>
                <c:pt idx="40">
                  <c:v>45.34</c:v>
                </c:pt>
                <c:pt idx="41">
                  <c:v>45.34</c:v>
                </c:pt>
                <c:pt idx="42">
                  <c:v>45.34</c:v>
                </c:pt>
                <c:pt idx="43">
                  <c:v>45.34</c:v>
                </c:pt>
                <c:pt idx="44">
                  <c:v>45.34</c:v>
                </c:pt>
                <c:pt idx="45">
                  <c:v>46.36</c:v>
                </c:pt>
                <c:pt idx="46">
                  <c:v>46.36</c:v>
                </c:pt>
                <c:pt idx="47">
                  <c:v>46.36</c:v>
                </c:pt>
                <c:pt idx="48">
                  <c:v>46.36</c:v>
                </c:pt>
                <c:pt idx="49">
                  <c:v>46.36</c:v>
                </c:pt>
                <c:pt idx="50">
                  <c:v>46.36</c:v>
                </c:pt>
                <c:pt idx="51">
                  <c:v>52.97</c:v>
                </c:pt>
                <c:pt idx="52">
                  <c:v>52.97</c:v>
                </c:pt>
                <c:pt idx="53">
                  <c:v>52.97</c:v>
                </c:pt>
                <c:pt idx="54">
                  <c:v>52.97</c:v>
                </c:pt>
                <c:pt idx="55">
                  <c:v>52.97</c:v>
                </c:pt>
                <c:pt idx="56">
                  <c:v>52.97</c:v>
                </c:pt>
                <c:pt idx="57">
                  <c:v>53.37</c:v>
                </c:pt>
                <c:pt idx="58">
                  <c:v>53.37</c:v>
                </c:pt>
                <c:pt idx="59">
                  <c:v>53.37</c:v>
                </c:pt>
                <c:pt idx="60">
                  <c:v>53.35</c:v>
                </c:pt>
                <c:pt idx="61">
                  <c:v>53.35</c:v>
                </c:pt>
                <c:pt idx="62">
                  <c:v>53.35</c:v>
                </c:pt>
                <c:pt idx="63">
                  <c:v>60.1</c:v>
                </c:pt>
                <c:pt idx="64">
                  <c:v>60.1</c:v>
                </c:pt>
                <c:pt idx="65">
                  <c:v>60.1</c:v>
                </c:pt>
                <c:pt idx="66">
                  <c:v>60.12</c:v>
                </c:pt>
                <c:pt idx="67">
                  <c:v>60.12</c:v>
                </c:pt>
                <c:pt idx="68">
                  <c:v>60.12</c:v>
                </c:pt>
                <c:pt idx="69">
                  <c:v>60.99</c:v>
                </c:pt>
                <c:pt idx="70">
                  <c:v>60.99</c:v>
                </c:pt>
                <c:pt idx="71">
                  <c:v>60.99</c:v>
                </c:pt>
                <c:pt idx="72">
                  <c:v>60.97</c:v>
                </c:pt>
                <c:pt idx="73">
                  <c:v>60.97</c:v>
                </c:pt>
                <c:pt idx="74">
                  <c:v>60.97</c:v>
                </c:pt>
                <c:pt idx="75">
                  <c:v>53.8</c:v>
                </c:pt>
                <c:pt idx="76">
                  <c:v>53.8</c:v>
                </c:pt>
                <c:pt idx="77">
                  <c:v>53.8</c:v>
                </c:pt>
                <c:pt idx="78">
                  <c:v>51.37</c:v>
                </c:pt>
                <c:pt idx="79">
                  <c:v>51.37</c:v>
                </c:pt>
                <c:pt idx="80">
                  <c:v>51.37</c:v>
                </c:pt>
                <c:pt idx="81">
                  <c:v>53.68</c:v>
                </c:pt>
                <c:pt idx="82">
                  <c:v>53.68</c:v>
                </c:pt>
                <c:pt idx="83">
                  <c:v>53.68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708-43AF-828D-6F5203231A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2329888"/>
        <c:axId val="1"/>
      </c:lineChart>
      <c:dateAx>
        <c:axId val="192329888"/>
        <c:scaling>
          <c:orientation val="minMax"/>
          <c:max val="45992"/>
          <c:min val="43466"/>
        </c:scaling>
        <c:delete val="0"/>
        <c:axPos val="b"/>
        <c:numFmt formatCode="yyyy" sourceLinked="0"/>
        <c:majorTickMark val="out"/>
        <c:minorTickMark val="out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 val="autoZero"/>
        <c:auto val="1"/>
        <c:lblOffset val="100"/>
        <c:baseTimeUnit val="months"/>
        <c:majorUnit val="12"/>
        <c:majorTimeUnit val="months"/>
        <c:minorUnit val="3"/>
        <c:minorTimeUnit val="months"/>
      </c:date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>
              <a:solidFill>
                <a:srgbClr val="808080"/>
              </a:solidFill>
              <a:prstDash val="solid"/>
            </a:ln>
          </c:spPr>
        </c:majorGridlines>
        <c:numFmt formatCode="#,##0\p_);[Red]\(&quot;£&quot;#,##0\)" sourceLinked="0"/>
        <c:majorTickMark val="out"/>
        <c:minorTickMark val="out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92329888"/>
        <c:crosses val="autoZero"/>
        <c:crossBetween val="between"/>
      </c:valAx>
      <c:spPr>
        <a:noFill/>
        <a:ln w="41151">
          <a:noFill/>
        </a:ln>
      </c:spPr>
    </c:plotArea>
    <c:legend>
      <c:legendPos val="t"/>
      <c:legendEntry>
        <c:idx val="0"/>
        <c:txPr>
          <a:bodyPr/>
          <a:lstStyle/>
          <a:p>
            <a:pPr>
              <a:defRPr sz="1900" b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900" b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16921158893599839"/>
          <c:y val="5.2163598187499792E-2"/>
          <c:w val="0.3201882697355139"/>
          <c:h val="0.14817123460968484"/>
        </c:manualLayout>
      </c:layout>
      <c:overlay val="0"/>
      <c:spPr>
        <a:solidFill>
          <a:srgbClr val="FFFFD7"/>
        </a:solidFill>
        <a:ln w="15875">
          <a:solidFill>
            <a:srgbClr val="660066"/>
          </a:solidFill>
        </a:ln>
      </c:spPr>
      <c:txPr>
        <a:bodyPr/>
        <a:lstStyle/>
        <a:p>
          <a:pPr>
            <a:defRPr sz="1900" b="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916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6D33407-1D8E-47E4-8C32-AE7736BDC8F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noProof="1"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526FF30-EE44-4602-88FF-29F99528A5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noProof="1"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CAC7DCC7-AC4D-4A58-86CB-F6995C3E288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46A4F33-85C1-4FEC-AAF8-4A5D73B5301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43A6E46-5710-4846-8D07-34BBBF6419A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noProof="1"/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D150C7CA-E5F2-4D0B-B7A0-04E4485E49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B136C0F-8BD2-4D08-B2C5-B28432764559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6BE71D3B-6B71-420D-9B0A-1554F662D9A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906A4B7-5058-41B1-A7F1-503724C0EECD}" type="slidenum">
              <a:rPr lang="en-GB" altLang="en-US"/>
              <a:pPr algn="r" eaLnBrk="1" hangingPunct="1">
                <a:spcBef>
                  <a:spcPct val="0"/>
                </a:spcBef>
              </a:pPr>
              <a:t>1</a:t>
            </a:fld>
            <a:endParaRPr lang="en-GB" altLang="en-US" dirty="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3030AB38-B971-48E8-86BB-171FD5EE6E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2500" y="685800"/>
            <a:ext cx="4953000" cy="3429000"/>
          </a:xfrm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F1E33C6B-E00F-4184-BD9E-37513599B1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27D3B0-1858-4808-8ACF-87277DAE8D59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6746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0B3C01-4992-493F-92E2-8E812154A489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4651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B3E9AE-E7D3-45B7-8D35-1CCF5B807D69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332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25387-9CAE-4A4D-AA9F-5929C961B561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0574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E15922-3248-4422-B1B8-BE2312F66F98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57862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3D734-F1C8-4031-806F-910AD1BD14D5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2934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7CEBB9-48ED-46A6-A223-CEC83F24D53F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8579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DF9949-F134-4AE0-B8B8-E6C5B1D05F3E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357587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E2BF88-A3F3-4CDF-9856-7947B42CACC3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9333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773A45-FA91-4623-91F3-57B2CC7C5881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71883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77912A-8CA0-4CE7-A32D-8F9B7E32C44C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36165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31DC712-7A7E-4DFE-84B2-FB3AAB4E0E33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75700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C8D8C236-3F67-4D2A-BD7E-251ECD81E1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4856447"/>
              </p:ext>
            </p:extLst>
          </p:nvPr>
        </p:nvGraphicFramePr>
        <p:xfrm>
          <a:off x="0" y="-977"/>
          <a:ext cx="9906000" cy="6086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5" name="Text Box 5">
            <a:extLst>
              <a:ext uri="{FF2B5EF4-FFF2-40B4-BE49-F238E27FC236}">
                <a16:creationId xmlns:a16="http://schemas.microsoft.com/office/drawing/2014/main" id="{E1D66979-E473-4569-8CBE-AC3A77BDE3D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-1139062" y="2662869"/>
            <a:ext cx="261642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Arial" panose="020B0604020202020204" pitchFamily="34" charset="0"/>
              </a:rPr>
              <a:t>Electricity price cap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163C79-783D-4619-940C-7A54646958A2}"/>
              </a:ext>
            </a:extLst>
          </p:cNvPr>
          <p:cNvSpPr txBox="1"/>
          <p:nvPr/>
        </p:nvSpPr>
        <p:spPr>
          <a:xfrm>
            <a:off x="1" y="6341881"/>
            <a:ext cx="9905999" cy="492443"/>
          </a:xfrm>
          <a:prstGeom prst="rect">
            <a:avLst/>
          </a:prstGeom>
          <a:noFill/>
        </p:spPr>
        <p:txBody>
          <a:bodyPr wrap="square" tIns="0" bIns="137160">
            <a:spAutoFit/>
          </a:bodyPr>
          <a:lstStyle/>
          <a:p>
            <a:pPr algn="ctr"/>
            <a:r>
              <a:rPr lang="en-GB" altLang="en-US" sz="2300" b="1" dirty="0">
                <a:latin typeface="Arial" panose="020B0604020202020204" pitchFamily="34" charset="0"/>
              </a:rPr>
              <a:t>Chart 3  </a:t>
            </a:r>
            <a:r>
              <a:rPr lang="en-GB" altLang="en-US" sz="2300" dirty="0">
                <a:latin typeface="Arial" panose="020B0604020202020204" pitchFamily="34" charset="0"/>
              </a:rPr>
              <a:t>UK electricity price cap: price per kWh and daily standing charge</a:t>
            </a:r>
            <a:endParaRPr lang="en-GB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F1DD40-081E-4ACE-E966-6FDA461508BB}"/>
              </a:ext>
            </a:extLst>
          </p:cNvPr>
          <p:cNvSpPr txBox="1"/>
          <p:nvPr/>
        </p:nvSpPr>
        <p:spPr>
          <a:xfrm>
            <a:off x="914400" y="5992913"/>
            <a:ext cx="15644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Source:</a:t>
            </a:r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GB" sz="14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Ofgem</a:t>
            </a:r>
            <a:endParaRPr lang="en-GB" sz="1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264</TotalTime>
  <Words>21</Words>
  <Application>Microsoft Office PowerPoint</Application>
  <PresentationFormat>A4 Paper (210x297 mm)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Sloman</dc:creator>
  <cp:lastModifiedBy>John Sloman</cp:lastModifiedBy>
  <cp:revision>23</cp:revision>
  <dcterms:created xsi:type="dcterms:W3CDTF">2018-08-12T10:55:56Z</dcterms:created>
  <dcterms:modified xsi:type="dcterms:W3CDTF">2025-08-29T23:14:47Z</dcterms:modified>
</cp:coreProperties>
</file>