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30496668685645"/>
          <c:y val="5.256304640986359E-2"/>
          <c:w val="0.84214213607914401"/>
          <c:h val="0.8638382381827700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debt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Sheet1!$A$2:$A$67</c:f>
              <c:numCache>
                <c:formatCode>General</c:formatCode>
                <c:ptCount val="6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  <c:pt idx="65">
                  <c:v>2025</c:v>
                </c:pt>
              </c:numCache>
            </c:numRef>
          </c:cat>
          <c:val>
            <c:numRef>
              <c:f>Sheet1!$B$2:$B$67</c:f>
              <c:numCache>
                <c:formatCode>0.0</c:formatCode>
                <c:ptCount val="66"/>
                <c:pt idx="0">
                  <c:v>102.42540695355835</c:v>
                </c:pt>
                <c:pt idx="1">
                  <c:v>99.414069271573695</c:v>
                </c:pt>
                <c:pt idx="2">
                  <c:v>98.239146891353712</c:v>
                </c:pt>
                <c:pt idx="3">
                  <c:v>90.657148855763168</c:v>
                </c:pt>
                <c:pt idx="4">
                  <c:v>84.179525468724066</c:v>
                </c:pt>
                <c:pt idx="5">
                  <c:v>80.871651958507513</c:v>
                </c:pt>
                <c:pt idx="6">
                  <c:v>77.737811694939978</c:v>
                </c:pt>
                <c:pt idx="7">
                  <c:v>77.036069119336744</c:v>
                </c:pt>
                <c:pt idx="8">
                  <c:v>69.789506109456823</c:v>
                </c:pt>
                <c:pt idx="9">
                  <c:v>61.152089919213203</c:v>
                </c:pt>
                <c:pt idx="10">
                  <c:v>54.678635077909121</c:v>
                </c:pt>
                <c:pt idx="11">
                  <c:v>52.606085514245038</c:v>
                </c:pt>
                <c:pt idx="12">
                  <c:v>46.561387563432554</c:v>
                </c:pt>
                <c:pt idx="13">
                  <c:v>45.172076057955351</c:v>
                </c:pt>
                <c:pt idx="14">
                  <c:v>47.749101840310878</c:v>
                </c:pt>
                <c:pt idx="15">
                  <c:v>49.329063738944804</c:v>
                </c:pt>
                <c:pt idx="16">
                  <c:v>47.790345830681922</c:v>
                </c:pt>
                <c:pt idx="17">
                  <c:v>44.320804575914011</c:v>
                </c:pt>
                <c:pt idx="18">
                  <c:v>42.179629999904783</c:v>
                </c:pt>
                <c:pt idx="19">
                  <c:v>39.07540119932036</c:v>
                </c:pt>
                <c:pt idx="20">
                  <c:v>40.331583741197399</c:v>
                </c:pt>
                <c:pt idx="21">
                  <c:v>40.020457741976735</c:v>
                </c:pt>
                <c:pt idx="22">
                  <c:v>38.661072239307664</c:v>
                </c:pt>
                <c:pt idx="23">
                  <c:v>38.822562505407042</c:v>
                </c:pt>
                <c:pt idx="24">
                  <c:v>38.690153479156599</c:v>
                </c:pt>
                <c:pt idx="25">
                  <c:v>37.082084903141592</c:v>
                </c:pt>
                <c:pt idx="26">
                  <c:v>34.86376536976784</c:v>
                </c:pt>
                <c:pt idx="27">
                  <c:v>30.974360113017557</c:v>
                </c:pt>
                <c:pt idx="28">
                  <c:v>25.655406330225304</c:v>
                </c:pt>
                <c:pt idx="29">
                  <c:v>23.075532491838494</c:v>
                </c:pt>
                <c:pt idx="30">
                  <c:v>21.648991194262088</c:v>
                </c:pt>
                <c:pt idx="31">
                  <c:v>22.859348825666448</c:v>
                </c:pt>
                <c:pt idx="32">
                  <c:v>26.673113659963377</c:v>
                </c:pt>
                <c:pt idx="33">
                  <c:v>31.148685719986034</c:v>
                </c:pt>
                <c:pt idx="34">
                  <c:v>34.549022083973185</c:v>
                </c:pt>
                <c:pt idx="35">
                  <c:v>36.051544418614284</c:v>
                </c:pt>
                <c:pt idx="36">
                  <c:v>36.57004586537164</c:v>
                </c:pt>
                <c:pt idx="37">
                  <c:v>36.647095788837888</c:v>
                </c:pt>
                <c:pt idx="38">
                  <c:v>35.135932805310546</c:v>
                </c:pt>
                <c:pt idx="39">
                  <c:v>32.487236828554202</c:v>
                </c:pt>
                <c:pt idx="40">
                  <c:v>28.279102445878891</c:v>
                </c:pt>
                <c:pt idx="41">
                  <c:v>28.112244897959187</c:v>
                </c:pt>
                <c:pt idx="42">
                  <c:v>29.796492859172023</c:v>
                </c:pt>
                <c:pt idx="43">
                  <c:v>30.93456021303167</c:v>
                </c:pt>
                <c:pt idx="44">
                  <c:v>33.463197742885889</c:v>
                </c:pt>
                <c:pt idx="45">
                  <c:v>34.311233253177605</c:v>
                </c:pt>
                <c:pt idx="46">
                  <c:v>35.122258534472579</c:v>
                </c:pt>
                <c:pt idx="47">
                  <c:v>35.619526684815547</c:v>
                </c:pt>
                <c:pt idx="48">
                  <c:v>50.601601098425</c:v>
                </c:pt>
                <c:pt idx="49">
                  <c:v>64.719804612805063</c:v>
                </c:pt>
                <c:pt idx="50">
                  <c:v>70.87252587450584</c:v>
                </c:pt>
                <c:pt idx="51">
                  <c:v>74.265558846563778</c:v>
                </c:pt>
                <c:pt idx="52">
                  <c:v>77.471553502551188</c:v>
                </c:pt>
                <c:pt idx="53">
                  <c:v>79.217787377962253</c:v>
                </c:pt>
                <c:pt idx="54">
                  <c:v>81.624307423349421</c:v>
                </c:pt>
                <c:pt idx="55">
                  <c:v>81.327844707894386</c:v>
                </c:pt>
                <c:pt idx="56">
                  <c:v>83.504912110836969</c:v>
                </c:pt>
                <c:pt idx="57">
                  <c:v>82.275414057470584</c:v>
                </c:pt>
                <c:pt idx="58">
                  <c:v>80.290127102312184</c:v>
                </c:pt>
                <c:pt idx="59">
                  <c:v>85.19258923043634</c:v>
                </c:pt>
                <c:pt idx="60">
                  <c:v>96.486233225877328</c:v>
                </c:pt>
                <c:pt idx="61">
                  <c:v>96.60320712423804</c:v>
                </c:pt>
                <c:pt idx="62">
                  <c:v>95.6</c:v>
                </c:pt>
                <c:pt idx="63">
                  <c:v>97.869671357578312</c:v>
                </c:pt>
                <c:pt idx="64">
                  <c:v>98.62674499354118</c:v>
                </c:pt>
                <c:pt idx="65">
                  <c:v>96.281812568704737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2225">
            <a:solidFill>
              <a:schemeClr val="tx1"/>
            </a:solidFill>
            <a:prstDash val="solid"/>
          </a:ln>
        </c:spPr>
        <c:txPr>
          <a:bodyPr rot="0" vert="horz" anchor="ctr" anchorCtr="0"/>
          <a:lstStyle/>
          <a:p>
            <a:pPr>
              <a:defRPr sz="21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10"/>
        <c:tickMarkSkip val="5"/>
        <c:noMultiLvlLbl val="0"/>
      </c:catAx>
      <c:valAx>
        <c:axId val="1"/>
        <c:scaling>
          <c:orientation val="minMax"/>
          <c:max val="110"/>
          <c:min val="0"/>
        </c:scaling>
        <c:delete val="0"/>
        <c:axPos val="l"/>
        <c:majorGridlines>
          <c:spPr>
            <a:ln w="12700">
              <a:solidFill>
                <a:srgbClr val="B2B2B2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200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8.9259034928326265E-4"/>
              <c:y val="0.26548666219936445"/>
            </c:manualLayout>
          </c:layout>
          <c:overlay val="0"/>
          <c:spPr>
            <a:noFill/>
            <a:ln w="20044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22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/>
            </a:pPr>
            <a:endParaRPr lang="en-US"/>
          </a:p>
        </c:txPr>
        <c:crossAx val="207975064"/>
        <c:crosses val="autoZero"/>
        <c:crossBetween val="midCat"/>
        <c:majorUnit val="10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DC1FD-43AC-4EC4-B44D-AE28BC2D62C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8616F-B2AD-48E2-B9F4-45EFEC423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07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5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68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5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34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0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7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53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54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1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90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9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1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9C8E-DE2C-4500-953C-2C943FA33F1F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3006-525F-4C0A-B9C7-9F9B138CB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69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responsibility.org.uk/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507750"/>
              </p:ext>
            </p:extLst>
          </p:nvPr>
        </p:nvGraphicFramePr>
        <p:xfrm>
          <a:off x="0" y="0"/>
          <a:ext cx="9906000" cy="5717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57863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2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 UK public-sector net debt-to-GDP ratio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30" y="5756634"/>
            <a:ext cx="9694470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</a:t>
            </a:r>
            <a:r>
              <a:rPr lang="en-GB" sz="15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years; f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igures exclude public banks; data from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2023/24 are forecasts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Public Finances Databank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 (February 2024)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251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44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7</cp:revision>
  <dcterms:created xsi:type="dcterms:W3CDTF">2023-11-17T11:12:00Z</dcterms:created>
  <dcterms:modified xsi:type="dcterms:W3CDTF">2024-03-04T09:19:56Z</dcterms:modified>
</cp:coreProperties>
</file>