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711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FFFFDC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564" autoAdjust="0"/>
    <p:restoredTop sz="94660"/>
  </p:normalViewPr>
  <p:slideViewPr>
    <p:cSldViewPr snapToGrid="0">
      <p:cViewPr varScale="1">
        <p:scale>
          <a:sx n="91" d="100"/>
          <a:sy n="91" d="100"/>
        </p:scale>
        <p:origin x="684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03564577383866"/>
          <c:y val="4.5572691073834819E-2"/>
          <c:w val="0.78996525236879178"/>
          <c:h val="0.8424613552755116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PSND (LHS)</c:v>
                </c:pt>
              </c:strCache>
            </c:strRef>
          </c:tx>
          <c:spPr>
            <a:ln w="38100">
              <a:solidFill>
                <a:srgbClr val="C00000"/>
              </a:solidFill>
              <a:prstDash val="sysDash"/>
            </a:ln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  <c:pt idx="24">
                  <c:v>2023</c:v>
                </c:pt>
                <c:pt idx="25">
                  <c:v>2024</c:v>
                </c:pt>
                <c:pt idx="26">
                  <c:v>2025</c:v>
                </c:pt>
                <c:pt idx="27">
                  <c:v>2026</c:v>
                </c:pt>
                <c:pt idx="28">
                  <c:v>2027</c:v>
                </c:pt>
                <c:pt idx="29">
                  <c:v>2028</c:v>
                </c:pt>
                <c:pt idx="30">
                  <c:v>2029</c:v>
                </c:pt>
              </c:numCache>
            </c:numRef>
          </c:cat>
          <c:val>
            <c:numRef>
              <c:f>Sheet1!$B$2:$B$32</c:f>
              <c:numCache>
                <c:formatCode>0.0</c:formatCode>
                <c:ptCount val="31"/>
                <c:pt idx="0">
                  <c:v>32.588385881799056</c:v>
                </c:pt>
                <c:pt idx="1">
                  <c:v>28.384490405304525</c:v>
                </c:pt>
                <c:pt idx="2">
                  <c:v>28.214285714285715</c:v>
                </c:pt>
                <c:pt idx="3">
                  <c:v>29.885268975491343</c:v>
                </c:pt>
                <c:pt idx="4">
                  <c:v>31.041626676068123</c:v>
                </c:pt>
                <c:pt idx="5">
                  <c:v>33.572103788913942</c:v>
                </c:pt>
                <c:pt idx="6">
                  <c:v>34.46238406046033</c:v>
                </c:pt>
                <c:pt idx="7">
                  <c:v>35.253507632135033</c:v>
                </c:pt>
                <c:pt idx="8">
                  <c:v>35.751404340030831</c:v>
                </c:pt>
                <c:pt idx="9">
                  <c:v>50.633741343025122</c:v>
                </c:pt>
                <c:pt idx="10">
                  <c:v>63.932765447847316</c:v>
                </c:pt>
                <c:pt idx="11">
                  <c:v>70.593571806718785</c:v>
                </c:pt>
                <c:pt idx="12">
                  <c:v>74.583536976734592</c:v>
                </c:pt>
                <c:pt idx="13">
                  <c:v>76.201342114425628</c:v>
                </c:pt>
                <c:pt idx="14">
                  <c:v>76.9569005573059</c:v>
                </c:pt>
                <c:pt idx="15">
                  <c:v>79.18540738829023</c:v>
                </c:pt>
                <c:pt idx="16">
                  <c:v>78.897719698806839</c:v>
                </c:pt>
                <c:pt idx="17">
                  <c:v>77.424315774943082</c:v>
                </c:pt>
                <c:pt idx="18">
                  <c:v>73.735588459062456</c:v>
                </c:pt>
                <c:pt idx="19">
                  <c:v>72.319403695903333</c:v>
                </c:pt>
                <c:pt idx="20">
                  <c:v>77.133323351171356</c:v>
                </c:pt>
                <c:pt idx="21">
                  <c:v>86.537211314714597</c:v>
                </c:pt>
                <c:pt idx="22">
                  <c:v>83.186433113912756</c:v>
                </c:pt>
                <c:pt idx="23">
                  <c:v>84.830974970170288</c:v>
                </c:pt>
                <c:pt idx="24">
                  <c:v>88.853958473360478</c:v>
                </c:pt>
                <c:pt idx="25">
                  <c:v>91.752912815138501</c:v>
                </c:pt>
                <c:pt idx="26">
                  <c:v>93.140493296167065</c:v>
                </c:pt>
                <c:pt idx="27">
                  <c:v>94.384385925608811</c:v>
                </c:pt>
                <c:pt idx="28">
                  <c:v>95.054133757372853</c:v>
                </c:pt>
                <c:pt idx="29">
                  <c:v>95.607594350085449</c:v>
                </c:pt>
                <c:pt idx="30">
                  <c:v>95.774656046387136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8C8-40BE-AF73-7E34DAB440A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PSNFL (LHS)</c:v>
                </c:pt>
              </c:strCache>
            </c:strRef>
          </c:tx>
          <c:spPr>
            <a:ln w="38100">
              <a:solidFill>
                <a:srgbClr val="0066CC"/>
              </a:solidFill>
            </a:ln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  <c:pt idx="24">
                  <c:v>2023</c:v>
                </c:pt>
                <c:pt idx="25">
                  <c:v>2024</c:v>
                </c:pt>
                <c:pt idx="26">
                  <c:v>2025</c:v>
                </c:pt>
                <c:pt idx="27">
                  <c:v>2026</c:v>
                </c:pt>
                <c:pt idx="28">
                  <c:v>2027</c:v>
                </c:pt>
                <c:pt idx="29">
                  <c:v>2028</c:v>
                </c:pt>
                <c:pt idx="30">
                  <c:v>2029</c:v>
                </c:pt>
              </c:numCache>
            </c:numRef>
          </c:cat>
          <c:val>
            <c:numRef>
              <c:f>Sheet1!$C$2:$C$32</c:f>
              <c:numCache>
                <c:formatCode>0.0</c:formatCode>
                <c:ptCount val="31"/>
                <c:pt idx="0">
                  <c:v>27.554749223910903</c:v>
                </c:pt>
                <c:pt idx="1">
                  <c:v>26.935493786501556</c:v>
                </c:pt>
                <c:pt idx="2">
                  <c:v>28.379166666666666</c:v>
                </c:pt>
                <c:pt idx="3">
                  <c:v>31.346362438986596</c:v>
                </c:pt>
                <c:pt idx="4">
                  <c:v>31.279773080279199</c:v>
                </c:pt>
                <c:pt idx="5">
                  <c:v>33.375709885910027</c:v>
                </c:pt>
                <c:pt idx="6">
                  <c:v>32.388938509103397</c:v>
                </c:pt>
                <c:pt idx="7">
                  <c:v>32.461314328463992</c:v>
                </c:pt>
                <c:pt idx="8">
                  <c:v>34.215532047840185</c:v>
                </c:pt>
                <c:pt idx="9">
                  <c:v>47.545706641845825</c:v>
                </c:pt>
                <c:pt idx="10">
                  <c:v>54.614599513546835</c:v>
                </c:pt>
                <c:pt idx="11">
                  <c:v>58.923649665224801</c:v>
                </c:pt>
                <c:pt idx="12">
                  <c:v>64.98678035366234</c:v>
                </c:pt>
                <c:pt idx="13">
                  <c:v>69.698767101071397</c:v>
                </c:pt>
                <c:pt idx="14">
                  <c:v>70.734256881201503</c:v>
                </c:pt>
                <c:pt idx="15">
                  <c:v>72.935147860942735</c:v>
                </c:pt>
                <c:pt idx="16">
                  <c:v>74.00727105604183</c:v>
                </c:pt>
                <c:pt idx="17">
                  <c:v>74.226048477566437</c:v>
                </c:pt>
                <c:pt idx="18">
                  <c:v>70.167495757008254</c:v>
                </c:pt>
                <c:pt idx="19">
                  <c:v>66.974138978870798</c:v>
                </c:pt>
                <c:pt idx="20">
                  <c:v>74.569847831484822</c:v>
                </c:pt>
                <c:pt idx="21">
                  <c:v>83.068011137165584</c:v>
                </c:pt>
                <c:pt idx="22">
                  <c:v>80.632539835485289</c:v>
                </c:pt>
                <c:pt idx="23">
                  <c:v>81.346645089270581</c:v>
                </c:pt>
                <c:pt idx="24">
                  <c:v>82.794795308586217</c:v>
                </c:pt>
                <c:pt idx="25">
                  <c:v>83.544789736520812</c:v>
                </c:pt>
                <c:pt idx="26">
                  <c:v>83.791436212032806</c:v>
                </c:pt>
                <c:pt idx="27">
                  <c:v>84.227751092845665</c:v>
                </c:pt>
                <c:pt idx="28">
                  <c:v>84.100989154685962</c:v>
                </c:pt>
                <c:pt idx="29">
                  <c:v>83.87292704964851</c:v>
                </c:pt>
                <c:pt idx="30">
                  <c:v>83.417751487533209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8F9-4AC6-B730-F7341C5A23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975064"/>
        <c:axId val="1"/>
      </c:line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Gross investment (RHS)</c:v>
                </c:pt>
              </c:strCache>
            </c:strRef>
          </c:tx>
          <c:spPr>
            <a:ln w="3810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  <c:pt idx="24">
                  <c:v>2023</c:v>
                </c:pt>
                <c:pt idx="25">
                  <c:v>2024</c:v>
                </c:pt>
                <c:pt idx="26">
                  <c:v>2025</c:v>
                </c:pt>
                <c:pt idx="27">
                  <c:v>2026</c:v>
                </c:pt>
                <c:pt idx="28">
                  <c:v>2027</c:v>
                </c:pt>
                <c:pt idx="29">
                  <c:v>2028</c:v>
                </c:pt>
                <c:pt idx="30">
                  <c:v>2029</c:v>
                </c:pt>
              </c:numCache>
            </c:numRef>
          </c:cat>
          <c:val>
            <c:numRef>
              <c:f>Sheet1!$D$2:$D$32</c:f>
              <c:numCache>
                <c:formatCode>0.0</c:formatCode>
                <c:ptCount val="31"/>
                <c:pt idx="0">
                  <c:v>2.750576758226543</c:v>
                </c:pt>
                <c:pt idx="1">
                  <c:v>2.6642706741824034</c:v>
                </c:pt>
                <c:pt idx="2">
                  <c:v>3.3818336756733771</c:v>
                </c:pt>
                <c:pt idx="3">
                  <c:v>3.7769343780607247</c:v>
                </c:pt>
                <c:pt idx="4">
                  <c:v>3.9218891074264435</c:v>
                </c:pt>
                <c:pt idx="5">
                  <c:v>4.2695579416057639</c:v>
                </c:pt>
                <c:pt idx="6">
                  <c:v>4.122483021565591</c:v>
                </c:pt>
                <c:pt idx="7">
                  <c:v>4.1180685683143192</c:v>
                </c:pt>
                <c:pt idx="8">
                  <c:v>4.1240958423115783</c:v>
                </c:pt>
                <c:pt idx="9">
                  <c:v>5.527868657764885</c:v>
                </c:pt>
                <c:pt idx="10">
                  <c:v>5.6846761907942565</c:v>
                </c:pt>
                <c:pt idx="11">
                  <c:v>5.0349454455429115</c:v>
                </c:pt>
                <c:pt idx="12">
                  <c:v>4.442029972914888</c:v>
                </c:pt>
                <c:pt idx="13">
                  <c:v>4.4709474485883645</c:v>
                </c:pt>
                <c:pt idx="14">
                  <c:v>3.9989400466667742</c:v>
                </c:pt>
                <c:pt idx="15">
                  <c:v>4.4387236030210024</c:v>
                </c:pt>
                <c:pt idx="16">
                  <c:v>4.1574970239635629</c:v>
                </c:pt>
                <c:pt idx="17">
                  <c:v>4.2734299924761805</c:v>
                </c:pt>
                <c:pt idx="18">
                  <c:v>4.6090923991141644</c:v>
                </c:pt>
                <c:pt idx="19">
                  <c:v>4.446382788243147</c:v>
                </c:pt>
                <c:pt idx="20">
                  <c:v>4.2358484639624967</c:v>
                </c:pt>
                <c:pt idx="21">
                  <c:v>6.0140023135758565</c:v>
                </c:pt>
                <c:pt idx="22">
                  <c:v>4.5973191301991596</c:v>
                </c:pt>
                <c:pt idx="23">
                  <c:v>4.1613189135585076</c:v>
                </c:pt>
                <c:pt idx="24">
                  <c:v>4.9583276966421002</c:v>
                </c:pt>
                <c:pt idx="25">
                  <c:v>5.0357934348782409</c:v>
                </c:pt>
                <c:pt idx="26">
                  <c:v>5.159644297774296</c:v>
                </c:pt>
                <c:pt idx="27">
                  <c:v>5.1812221240209393</c:v>
                </c:pt>
                <c:pt idx="28">
                  <c:v>5.0829566497553467</c:v>
                </c:pt>
                <c:pt idx="29">
                  <c:v>4.9265346077615995</c:v>
                </c:pt>
                <c:pt idx="30">
                  <c:v>4.7989858752789507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C9-4D95-97D1-8FD439F9FC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7256240"/>
        <c:axId val="837258160"/>
      </c:lineChart>
      <c:catAx>
        <c:axId val="207975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/>
            </a:pPr>
            <a:endParaRPr lang="en-US"/>
          </a:p>
        </c:txPr>
        <c:crossAx val="1"/>
        <c:crossesAt val="-6"/>
        <c:auto val="1"/>
        <c:lblAlgn val="ctr"/>
        <c:lblOffset val="100"/>
        <c:tickLblSkip val="4"/>
        <c:tickMarkSkip val="1"/>
        <c:noMultiLvlLbl val="0"/>
      </c:catAx>
      <c:valAx>
        <c:axId val="1"/>
        <c:scaling>
          <c:orientation val="minMax"/>
          <c:max val="100"/>
          <c:min val="0"/>
        </c:scaling>
        <c:delete val="0"/>
        <c:axPos val="l"/>
        <c:majorGridlines>
          <c:spPr>
            <a:ln w="10022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000" dirty="0"/>
                  <a:t>Liabilities,</a:t>
                </a:r>
                <a:r>
                  <a:rPr lang="en-GB" sz="2000" baseline="0" dirty="0"/>
                  <a:t> %</a:t>
                </a:r>
                <a:r>
                  <a:rPr lang="en-GB" sz="2000" dirty="0"/>
                  <a:t> of GDP</a:t>
                </a:r>
              </a:p>
            </c:rich>
          </c:tx>
          <c:overlay val="0"/>
          <c:spPr>
            <a:noFill/>
            <a:ln w="20044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/>
            </a:pPr>
            <a:endParaRPr lang="en-US"/>
          </a:p>
        </c:txPr>
        <c:crossAx val="207975064"/>
        <c:crosses val="autoZero"/>
        <c:crossBetween val="between"/>
        <c:majorUnit val="10"/>
      </c:valAx>
      <c:valAx>
        <c:axId val="837258160"/>
        <c:scaling>
          <c:orientation val="minMax"/>
          <c:max val="7"/>
          <c:min val="2"/>
        </c:scaling>
        <c:delete val="0"/>
        <c:axPos val="r"/>
        <c:title>
          <c:tx>
            <c:rich>
              <a:bodyPr rot="5400000" vert="horz"/>
              <a:lstStyle/>
              <a:p>
                <a:pPr>
                  <a:defRPr sz="2000">
                    <a:solidFill>
                      <a:schemeClr val="accent6">
                        <a:lumMod val="75000"/>
                      </a:schemeClr>
                    </a:solidFill>
                  </a:defRPr>
                </a:pPr>
                <a:r>
                  <a:rPr lang="en-GB" sz="2000" dirty="0">
                    <a:solidFill>
                      <a:schemeClr val="accent6">
                        <a:lumMod val="75000"/>
                      </a:schemeClr>
                    </a:solidFill>
                  </a:rPr>
                  <a:t>Gross investment, % of GDP</a:t>
                </a:r>
              </a:p>
            </c:rich>
          </c:tx>
          <c:layout>
            <c:manualLayout>
              <c:xMode val="edge"/>
              <c:yMode val="edge"/>
              <c:x val="0.96105541702558217"/>
              <c:y val="0.12485925346052193"/>
            </c:manualLayout>
          </c:layout>
          <c:overlay val="0"/>
        </c:title>
        <c:numFmt formatCode="0.0_ ;\-0.0\ " sourceLinked="0"/>
        <c:majorTickMark val="out"/>
        <c:minorTickMark val="none"/>
        <c:tickLblPos val="nextTo"/>
        <c:spPr>
          <a:ln w="19050">
            <a:solidFill>
              <a:schemeClr val="accent6">
                <a:lumMod val="75000"/>
              </a:schemeClr>
            </a:solidFill>
          </a:ln>
        </c:spPr>
        <c:txPr>
          <a:bodyPr/>
          <a:lstStyle/>
          <a:p>
            <a:pPr>
              <a:defRPr sz="2000">
                <a:solidFill>
                  <a:schemeClr val="accent6">
                    <a:lumMod val="75000"/>
                  </a:schemeClr>
                </a:solidFill>
              </a:defRPr>
            </a:pPr>
            <a:endParaRPr lang="en-US"/>
          </a:p>
        </c:txPr>
        <c:crossAx val="837256240"/>
        <c:crosses val="max"/>
        <c:crossBetween val="between"/>
        <c:majorUnit val="1"/>
      </c:valAx>
      <c:catAx>
        <c:axId val="8372562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37258160"/>
        <c:crosses val="autoZero"/>
        <c:auto val="1"/>
        <c:lblAlgn val="ctr"/>
        <c:lblOffset val="100"/>
        <c:noMultiLvlLbl val="0"/>
      </c:catAx>
      <c:spPr>
        <a:noFill/>
        <a:ln w="15875">
          <a:solidFill>
            <a:schemeClr val="bg1">
              <a:lumMod val="75000"/>
            </a:schemeClr>
          </a:solidFill>
        </a:ln>
      </c:spPr>
    </c:plotArea>
    <c:legend>
      <c:legendPos val="t"/>
      <c:legendEntry>
        <c:idx val="0"/>
        <c:txPr>
          <a:bodyPr/>
          <a:lstStyle/>
          <a:p>
            <a:pPr>
              <a:defRPr sz="2000">
                <a:solidFill>
                  <a:srgbClr val="C00000"/>
                </a:solidFill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000">
                <a:solidFill>
                  <a:srgbClr val="0070C0"/>
                </a:solidFill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2000">
                <a:solidFill>
                  <a:schemeClr val="accent6">
                    <a:lumMod val="75000"/>
                  </a:schemeClr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35815650698127466"/>
          <c:y val="0.63443993448480129"/>
          <c:w val="0.36222757543181661"/>
          <c:h val="0.23496654825683844"/>
        </c:manualLayout>
      </c:layout>
      <c:overlay val="0"/>
      <c:spPr>
        <a:solidFill>
          <a:srgbClr val="FFFFDC"/>
        </a:solidFill>
        <a:ln w="19050">
          <a:solidFill>
            <a:srgbClr val="660066"/>
          </a:solidFill>
        </a:ln>
      </c:spPr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span"/>
    <c:showDLblsOverMax val="0"/>
  </c:chart>
  <c:spPr>
    <a:noFill/>
    <a:ln>
      <a:noFill/>
    </a:ln>
  </c:spPr>
  <c:txPr>
    <a:bodyPr/>
    <a:lstStyle/>
    <a:p>
      <a:pPr>
        <a:defRPr sz="1798" b="0" i="0" u="none" strike="noStrike" baseline="0">
          <a:solidFill>
            <a:schemeClr val="tx1"/>
          </a:solidFill>
          <a:latin typeface="Arial" panose="020B0604020202020204" pitchFamily="34" charset="0"/>
          <a:ea typeface="Times New Roman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99B6E-636E-4CA3-9EC4-12629F948A86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3E57F-A229-493E-AF3B-6B28056BE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874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19FE92-84BB-3878-8F4A-7DF5408BD8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B7C8AA08-D1AD-B600-9087-A08C0658269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A03C0F-39F6-4BDF-B02B-61E0C04691BB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1E18A8EB-9271-4CDF-C75B-B880D89EB2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628B3E9B-781F-7D08-F1EF-14D87C0B9D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5344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03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50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261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74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43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380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13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59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075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64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749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509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972933-FD0C-A67D-538A-4E4CF5E1DE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4AB8BFC4-CCBE-F3DB-8966-577EB5627F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4267419"/>
              </p:ext>
            </p:extLst>
          </p:nvPr>
        </p:nvGraphicFramePr>
        <p:xfrm>
          <a:off x="0" y="176193"/>
          <a:ext cx="9905999" cy="5344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C5F8A87-19B3-AEFD-0BAD-D7B2FD2A8481}"/>
              </a:ext>
            </a:extLst>
          </p:cNvPr>
          <p:cNvSpPr txBox="1"/>
          <p:nvPr/>
        </p:nvSpPr>
        <p:spPr>
          <a:xfrm>
            <a:off x="0" y="6302584"/>
            <a:ext cx="9906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500" b="1" dirty="0">
                <a:latin typeface="Arial" panose="020B0604020202020204" pitchFamily="34" charset="0"/>
                <a:cs typeface="Arial" panose="020B0604020202020204" pitchFamily="34" charset="0"/>
              </a:rPr>
              <a:t>Chart 6  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Debt targets and gross investment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1E0C7F-EB76-F3A5-DC2C-D412A57A6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5520907"/>
            <a:ext cx="9906000" cy="777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230188" defTabSz="914354" eaLnBrk="0" fontAlgn="base" hangingPunct="0">
              <a:spcBef>
                <a:spcPct val="0"/>
              </a:spcBef>
              <a:spcAft>
                <a:spcPts val="300"/>
              </a:spcAft>
              <a:defRPr/>
            </a:pPr>
            <a:r>
              <a:rPr lang="en-GB" sz="1400" i="1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Notes:  </a:t>
            </a:r>
            <a:r>
              <a:rPr lang="en-GB" sz="1400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Data relate to financial years; Public-sector net debt (PSND) </a:t>
            </a:r>
            <a:r>
              <a:rPr lang="en-GB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excludes public banks and the BoE (old target); Public-sector net financial liabilities (PSNFL) excludes public banks (new target); data from </a:t>
            </a:r>
            <a:r>
              <a:rPr lang="en-GB" sz="1400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2024/25 are forecasts</a:t>
            </a:r>
            <a:r>
              <a:rPr lang="en-GB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400" spc="-11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684213" indent="-454025" defTabSz="914354" eaLnBrk="0" fontAlgn="base" hangingPunct="0">
              <a:spcBef>
                <a:spcPct val="0"/>
              </a:spcBef>
              <a:spcAft>
                <a:spcPts val="300"/>
              </a:spcAft>
              <a:defRPr/>
            </a:pPr>
            <a:r>
              <a:rPr lang="en-GB" sz="1400" i="1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Source</a:t>
            </a:r>
            <a:r>
              <a:rPr lang="en-GB" sz="1400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GB" altLang="en-US" sz="1400" i="1" dirty="0">
                <a:solidFill>
                  <a:prstClr val="black"/>
                </a:solidFill>
                <a:latin typeface="Arial" panose="020B0604020202020204" pitchFamily="34" charset="0"/>
              </a:rPr>
              <a:t>Public Finances Databank</a:t>
            </a:r>
            <a:r>
              <a:rPr lang="en-GB" altLang="en-US" sz="1400" dirty="0">
                <a:solidFill>
                  <a:prstClr val="black"/>
                </a:solidFill>
                <a:latin typeface="Arial" panose="020B0604020202020204" pitchFamily="34" charset="0"/>
              </a:rPr>
              <a:t>, Office for Budget Responsibility, 30 October 2024.</a:t>
            </a:r>
            <a:endParaRPr lang="en-GB" sz="1400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F31A7F-84E1-86B6-1B1F-AF16F65E6DC0}"/>
              </a:ext>
            </a:extLst>
          </p:cNvPr>
          <p:cNvSpPr/>
          <p:nvPr/>
        </p:nvSpPr>
        <p:spPr>
          <a:xfrm>
            <a:off x="7378117" y="419830"/>
            <a:ext cx="1511170" cy="4500313"/>
          </a:xfrm>
          <a:prstGeom prst="rect">
            <a:avLst/>
          </a:prstGeom>
          <a:solidFill>
            <a:schemeClr val="accent2">
              <a:lumMod val="20000"/>
              <a:lumOff val="80000"/>
              <a:alpha val="3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DBCEDD-D5D1-AE30-B849-2E892F63CDA6}"/>
              </a:ext>
            </a:extLst>
          </p:cNvPr>
          <p:cNvSpPr txBox="1"/>
          <p:nvPr/>
        </p:nvSpPr>
        <p:spPr>
          <a:xfrm>
            <a:off x="7568967" y="4503317"/>
            <a:ext cx="1129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Forecast</a:t>
            </a:r>
          </a:p>
        </p:txBody>
      </p:sp>
    </p:spTree>
    <p:extLst>
      <p:ext uri="{BB962C8B-B14F-4D97-AF65-F5344CB8AC3E}">
        <p14:creationId xmlns:p14="http://schemas.microsoft.com/office/powerpoint/2010/main" val="902264948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451</TotalTime>
  <Words>79</Words>
  <Application>Microsoft Office PowerPoint</Application>
  <PresentationFormat>A4 Paper (210x297 mm)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Garratt</dc:creator>
  <cp:lastModifiedBy>John Sloman</cp:lastModifiedBy>
  <cp:revision>26</cp:revision>
  <dcterms:created xsi:type="dcterms:W3CDTF">2023-11-16T11:42:48Z</dcterms:created>
  <dcterms:modified xsi:type="dcterms:W3CDTF">2024-11-14T16:54:35Z</dcterms:modified>
</cp:coreProperties>
</file>