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06420351302239E-2"/>
          <c:y val="4.5572649540027307E-2"/>
          <c:w val="0.87337552998182921"/>
          <c:h val="0.861224520474351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Cyclically-adjusted net borrowing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Sheet1!$A$2:$A$56</c:f>
              <c:numCache>
                <c:formatCode>General</c:formatCode>
                <c:ptCount val="55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  <c:pt idx="51">
                  <c:v>2026</c:v>
                </c:pt>
                <c:pt idx="52">
                  <c:v>2027</c:v>
                </c:pt>
                <c:pt idx="53">
                  <c:v>2028</c:v>
                </c:pt>
                <c:pt idx="54">
                  <c:v>2029</c:v>
                </c:pt>
              </c:numCache>
            </c:numRef>
          </c:cat>
          <c:val>
            <c:numRef>
              <c:f>Sheet1!$B$2:$B$56</c:f>
              <c:numCache>
                <c:formatCode>0.0</c:formatCode>
                <c:ptCount val="55"/>
                <c:pt idx="0">
                  <c:v>6.1</c:v>
                </c:pt>
                <c:pt idx="1">
                  <c:v>4.3</c:v>
                </c:pt>
                <c:pt idx="2">
                  <c:v>3.5</c:v>
                </c:pt>
                <c:pt idx="3">
                  <c:v>5.2</c:v>
                </c:pt>
                <c:pt idx="4">
                  <c:v>3.9</c:v>
                </c:pt>
                <c:pt idx="5">
                  <c:v>2.9</c:v>
                </c:pt>
                <c:pt idx="6">
                  <c:v>-0.1</c:v>
                </c:pt>
                <c:pt idx="7">
                  <c:v>0.6</c:v>
                </c:pt>
                <c:pt idx="8">
                  <c:v>2</c:v>
                </c:pt>
                <c:pt idx="9">
                  <c:v>2.8</c:v>
                </c:pt>
                <c:pt idx="10">
                  <c:v>2.1</c:v>
                </c:pt>
                <c:pt idx="11">
                  <c:v>2.1</c:v>
                </c:pt>
                <c:pt idx="12">
                  <c:v>2.2000000000000002</c:v>
                </c:pt>
                <c:pt idx="13">
                  <c:v>1.1000000000000001</c:v>
                </c:pt>
                <c:pt idx="14">
                  <c:v>1.4</c:v>
                </c:pt>
                <c:pt idx="15">
                  <c:v>0.9</c:v>
                </c:pt>
                <c:pt idx="16">
                  <c:v>1.9</c:v>
                </c:pt>
                <c:pt idx="17">
                  <c:v>4.5999999999999996</c:v>
                </c:pt>
                <c:pt idx="18">
                  <c:v>5.3</c:v>
                </c:pt>
                <c:pt idx="19">
                  <c:v>4.8</c:v>
                </c:pt>
                <c:pt idx="20">
                  <c:v>3.7</c:v>
                </c:pt>
                <c:pt idx="21">
                  <c:v>2.9</c:v>
                </c:pt>
                <c:pt idx="22">
                  <c:v>1.6</c:v>
                </c:pt>
                <c:pt idx="23">
                  <c:v>0.7</c:v>
                </c:pt>
                <c:pt idx="24">
                  <c:v>-0.4</c:v>
                </c:pt>
                <c:pt idx="25">
                  <c:v>-0.6</c:v>
                </c:pt>
                <c:pt idx="26">
                  <c:v>1.1000000000000001</c:v>
                </c:pt>
                <c:pt idx="27">
                  <c:v>3.1</c:v>
                </c:pt>
                <c:pt idx="28">
                  <c:v>3.7</c:v>
                </c:pt>
                <c:pt idx="29">
                  <c:v>4.2</c:v>
                </c:pt>
                <c:pt idx="30">
                  <c:v>3.5</c:v>
                </c:pt>
                <c:pt idx="31">
                  <c:v>2.9</c:v>
                </c:pt>
                <c:pt idx="32">
                  <c:v>3.3</c:v>
                </c:pt>
                <c:pt idx="33">
                  <c:v>7</c:v>
                </c:pt>
                <c:pt idx="34">
                  <c:v>8.6</c:v>
                </c:pt>
                <c:pt idx="35">
                  <c:v>6.9</c:v>
                </c:pt>
                <c:pt idx="36">
                  <c:v>5.5</c:v>
                </c:pt>
                <c:pt idx="37">
                  <c:v>5.6</c:v>
                </c:pt>
                <c:pt idx="38">
                  <c:v>4.5</c:v>
                </c:pt>
                <c:pt idx="39">
                  <c:v>4.5999999999999996</c:v>
                </c:pt>
                <c:pt idx="40">
                  <c:v>4</c:v>
                </c:pt>
                <c:pt idx="41">
                  <c:v>2.8</c:v>
                </c:pt>
                <c:pt idx="42">
                  <c:v>2.9</c:v>
                </c:pt>
                <c:pt idx="43">
                  <c:v>2.2999999999999998</c:v>
                </c:pt>
                <c:pt idx="44">
                  <c:v>3.1</c:v>
                </c:pt>
                <c:pt idx="45">
                  <c:v>15</c:v>
                </c:pt>
                <c:pt idx="46">
                  <c:v>6</c:v>
                </c:pt>
                <c:pt idx="47">
                  <c:v>5.7</c:v>
                </c:pt>
                <c:pt idx="48">
                  <c:v>4.7</c:v>
                </c:pt>
                <c:pt idx="49">
                  <c:v>4.4000000000000004</c:v>
                </c:pt>
                <c:pt idx="50">
                  <c:v>3.7</c:v>
                </c:pt>
                <c:pt idx="51">
                  <c:v>3.1</c:v>
                </c:pt>
                <c:pt idx="52">
                  <c:v>2.5</c:v>
                </c:pt>
                <c:pt idx="53">
                  <c:v>2.2999999999999998</c:v>
                </c:pt>
                <c:pt idx="54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B5-4FAE-9842-44E8E27300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Cyclically-adjusted primary deficit</c:v>
                </c:pt>
              </c:strCache>
            </c:strRef>
          </c:tx>
          <c:spPr>
            <a:ln w="34925">
              <a:solidFill>
                <a:srgbClr val="0066CC"/>
              </a:solidFill>
            </a:ln>
          </c:spPr>
          <c:marker>
            <c:symbol val="none"/>
          </c:marker>
          <c:cat>
            <c:numRef>
              <c:f>Sheet1!$A$2:$A$56</c:f>
              <c:numCache>
                <c:formatCode>General</c:formatCode>
                <c:ptCount val="55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  <c:pt idx="51">
                  <c:v>2026</c:v>
                </c:pt>
                <c:pt idx="52">
                  <c:v>2027</c:v>
                </c:pt>
                <c:pt idx="53">
                  <c:v>2028</c:v>
                </c:pt>
                <c:pt idx="54">
                  <c:v>2029</c:v>
                </c:pt>
              </c:numCache>
            </c:numRef>
          </c:cat>
          <c:val>
            <c:numRef>
              <c:f>Sheet1!$C$2:$C$56</c:f>
              <c:numCache>
                <c:formatCode>0.0</c:formatCode>
                <c:ptCount val="55"/>
                <c:pt idx="0">
                  <c:v>2.8</c:v>
                </c:pt>
                <c:pt idx="1">
                  <c:v>0.6</c:v>
                </c:pt>
                <c:pt idx="2">
                  <c:v>0</c:v>
                </c:pt>
                <c:pt idx="3">
                  <c:v>1.7</c:v>
                </c:pt>
                <c:pt idx="4">
                  <c:v>0.3</c:v>
                </c:pt>
                <c:pt idx="5">
                  <c:v>-0.9</c:v>
                </c:pt>
                <c:pt idx="6">
                  <c:v>-4.0999999999999996</c:v>
                </c:pt>
                <c:pt idx="7">
                  <c:v>-3</c:v>
                </c:pt>
                <c:pt idx="8">
                  <c:v>-1.4</c:v>
                </c:pt>
                <c:pt idx="9">
                  <c:v>-0.9</c:v>
                </c:pt>
                <c:pt idx="10">
                  <c:v>-1.3</c:v>
                </c:pt>
                <c:pt idx="11">
                  <c:v>-1.2</c:v>
                </c:pt>
                <c:pt idx="12">
                  <c:v>-0.8</c:v>
                </c:pt>
                <c:pt idx="13">
                  <c:v>-1.5</c:v>
                </c:pt>
                <c:pt idx="14">
                  <c:v>-0.9</c:v>
                </c:pt>
                <c:pt idx="15">
                  <c:v>-1.2</c:v>
                </c:pt>
                <c:pt idx="16">
                  <c:v>0.2</c:v>
                </c:pt>
                <c:pt idx="17">
                  <c:v>2.7</c:v>
                </c:pt>
                <c:pt idx="18">
                  <c:v>3.1</c:v>
                </c:pt>
                <c:pt idx="19">
                  <c:v>2.4</c:v>
                </c:pt>
                <c:pt idx="20">
                  <c:v>1</c:v>
                </c:pt>
                <c:pt idx="21">
                  <c:v>0.3</c:v>
                </c:pt>
                <c:pt idx="22">
                  <c:v>-1</c:v>
                </c:pt>
                <c:pt idx="23">
                  <c:v>-1.8</c:v>
                </c:pt>
                <c:pt idx="24">
                  <c:v>-2.5</c:v>
                </c:pt>
                <c:pt idx="25">
                  <c:v>-2.6</c:v>
                </c:pt>
                <c:pt idx="26">
                  <c:v>-0.6</c:v>
                </c:pt>
                <c:pt idx="27">
                  <c:v>1.4</c:v>
                </c:pt>
                <c:pt idx="28">
                  <c:v>1.9</c:v>
                </c:pt>
                <c:pt idx="29">
                  <c:v>2.4</c:v>
                </c:pt>
                <c:pt idx="30">
                  <c:v>1.7</c:v>
                </c:pt>
                <c:pt idx="31">
                  <c:v>1</c:v>
                </c:pt>
                <c:pt idx="32">
                  <c:v>1.5</c:v>
                </c:pt>
                <c:pt idx="33">
                  <c:v>5.0999999999999996</c:v>
                </c:pt>
                <c:pt idx="34">
                  <c:v>6.5</c:v>
                </c:pt>
                <c:pt idx="35">
                  <c:v>4.3</c:v>
                </c:pt>
                <c:pt idx="36">
                  <c:v>2.9</c:v>
                </c:pt>
                <c:pt idx="37">
                  <c:v>3.3</c:v>
                </c:pt>
                <c:pt idx="38">
                  <c:v>2.4</c:v>
                </c:pt>
                <c:pt idx="39">
                  <c:v>2.8</c:v>
                </c:pt>
                <c:pt idx="40">
                  <c:v>2.2999999999999998</c:v>
                </c:pt>
                <c:pt idx="41">
                  <c:v>0.8</c:v>
                </c:pt>
                <c:pt idx="42">
                  <c:v>0.9</c:v>
                </c:pt>
                <c:pt idx="43">
                  <c:v>0.7</c:v>
                </c:pt>
                <c:pt idx="44">
                  <c:v>1.7</c:v>
                </c:pt>
                <c:pt idx="45">
                  <c:v>14</c:v>
                </c:pt>
                <c:pt idx="46">
                  <c:v>4</c:v>
                </c:pt>
                <c:pt idx="47">
                  <c:v>1.9</c:v>
                </c:pt>
                <c:pt idx="48">
                  <c:v>1.7</c:v>
                </c:pt>
                <c:pt idx="49">
                  <c:v>1.5</c:v>
                </c:pt>
                <c:pt idx="50">
                  <c:v>0.8</c:v>
                </c:pt>
                <c:pt idx="51">
                  <c:v>0.2</c:v>
                </c:pt>
                <c:pt idx="52">
                  <c:v>-0.5</c:v>
                </c:pt>
                <c:pt idx="53">
                  <c:v>-0.7</c:v>
                </c:pt>
                <c:pt idx="54">
                  <c:v>-0.9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B5-4FAE-9842-44E8E27300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Sheet1!$A$2:$A$56</c:f>
              <c:numCache>
                <c:formatCode>General</c:formatCode>
                <c:ptCount val="55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  <c:pt idx="51">
                  <c:v>2026</c:v>
                </c:pt>
                <c:pt idx="52">
                  <c:v>2027</c:v>
                </c:pt>
                <c:pt idx="53">
                  <c:v>2028</c:v>
                </c:pt>
                <c:pt idx="54">
                  <c:v>2029</c:v>
                </c:pt>
              </c:numCache>
            </c:numRef>
          </c:cat>
          <c:val>
            <c:numRef>
              <c:f>Sheet1!$D$2:$D$56</c:f>
              <c:numCache>
                <c:formatCode>General</c:formatCode>
                <c:ptCount val="55"/>
                <c:pt idx="0">
                  <c:v>0</c:v>
                </c:pt>
                <c:pt idx="5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B5-4FAE-9842-44E8E2730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6"/>
          <c:min val="-6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6.7979002624671909E-4"/>
              <c:y val="0.26511144222230892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2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0066CC"/>
                </a:solidFill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2750107875601194"/>
          <c:y val="7.2333699428528894E-2"/>
          <c:w val="0.4507996163941046"/>
          <c:h val="0.14856338264090488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273226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2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Cyclically-adjusted deficit indicators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B7E9675-DBEA-738F-7A66-EE170F390B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189506"/>
              </p:ext>
            </p:extLst>
          </p:nvPr>
        </p:nvGraphicFramePr>
        <p:xfrm>
          <a:off x="0" y="29361"/>
          <a:ext cx="9906000" cy="5587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17BFD55-28BD-B4B3-56D4-87C977577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76" y="5617279"/>
            <a:ext cx="9484485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years; f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2024/25 are forecasts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FBF519-3F73-3788-A6AE-D5AF63D78449}"/>
              </a:ext>
            </a:extLst>
          </p:cNvPr>
          <p:cNvSpPr/>
          <p:nvPr/>
        </p:nvSpPr>
        <p:spPr>
          <a:xfrm>
            <a:off x="8737133" y="281031"/>
            <a:ext cx="813733" cy="4823669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9D0821-C7E1-B91E-B580-797EF6B35313}"/>
              </a:ext>
            </a:extLst>
          </p:cNvPr>
          <p:cNvSpPr txBox="1"/>
          <p:nvPr/>
        </p:nvSpPr>
        <p:spPr>
          <a:xfrm>
            <a:off x="8709466" y="355864"/>
            <a:ext cx="8774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Forecast</a:t>
            </a: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503</TotalTime>
  <Words>44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25</cp:revision>
  <dcterms:created xsi:type="dcterms:W3CDTF">2023-11-16T11:42:48Z</dcterms:created>
  <dcterms:modified xsi:type="dcterms:W3CDTF">2024-11-14T15:23:44Z</dcterms:modified>
</cp:coreProperties>
</file>