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9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AFE"/>
    <a:srgbClr val="FF99FF"/>
    <a:srgbClr val="660066"/>
    <a:srgbClr val="006600"/>
    <a:srgbClr val="003366"/>
    <a:srgbClr val="808000"/>
    <a:srgbClr val="A50021"/>
    <a:srgbClr val="FFFFCC"/>
    <a:srgbClr val="33660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86" autoAdjust="0"/>
    <p:restoredTop sz="94976" autoAdjust="0"/>
  </p:normalViewPr>
  <p:slideViewPr>
    <p:cSldViewPr snapToGrid="0">
      <p:cViewPr varScale="1">
        <p:scale>
          <a:sx n="86" d="100"/>
          <a:sy n="86" d="100"/>
        </p:scale>
        <p:origin x="1901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3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1F9702A-1E58-4620-B149-1D09890823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6F46DBD-D38C-4E4C-8F33-958E9E7D29C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9D69D246-50B5-4D89-9361-D3F9C051CB2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30BF6E3-CF9C-41EC-BD95-B3EF8F9DB0F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0"/>
            <a:r>
              <a:rPr lang="en-GB" altLang="en-US"/>
              <a:t>Second level</a:t>
            </a:r>
          </a:p>
          <a:p>
            <a:pPr lvl="0"/>
            <a:r>
              <a:rPr lang="en-GB" altLang="en-US"/>
              <a:t>Third level</a:t>
            </a:r>
          </a:p>
          <a:p>
            <a:pPr lvl="0"/>
            <a:r>
              <a:rPr lang="en-GB" altLang="en-US"/>
              <a:t>Fourth level</a:t>
            </a:r>
          </a:p>
          <a:p>
            <a:pPr lvl="0"/>
            <a:r>
              <a:rPr lang="en-GB" altLang="en-US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E23CAD92-70B4-4A19-9199-719F92A27F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B315FABC-41C1-48C4-B4F3-88C0693A8D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1D5846-0493-4B99-9887-C1B8A468CA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01517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06749BBE-4E31-40C4-B742-5496CDC9FD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CB3738-AC68-4A75-B1EB-B3E7DE61C335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27650" name="Rectangle 1026">
            <a:extLst>
              <a:ext uri="{FF2B5EF4-FFF2-40B4-BE49-F238E27FC236}">
                <a16:creationId xmlns:a16="http://schemas.microsoft.com/office/drawing/2014/main" id="{749C5155-52B3-4187-8405-BC3A5DB75A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 noProof="1"/>
          </a:p>
        </p:txBody>
      </p:sp>
      <p:sp>
        <p:nvSpPr>
          <p:cNvPr id="27651" name="Rectangle 1027">
            <a:extLst>
              <a:ext uri="{FF2B5EF4-FFF2-40B4-BE49-F238E27FC236}">
                <a16:creationId xmlns:a16="http://schemas.microsoft.com/office/drawing/2014/main" id="{5A9DEC7D-2917-49C7-BEA3-273D960643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C327B8-F9C9-114C-77C9-B640A0E29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2D517C24-CAF2-1CFC-2233-A4E1635C81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CB3738-AC68-4A75-B1EB-B3E7DE61C335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27650" name="Rectangle 1026">
            <a:extLst>
              <a:ext uri="{FF2B5EF4-FFF2-40B4-BE49-F238E27FC236}">
                <a16:creationId xmlns:a16="http://schemas.microsoft.com/office/drawing/2014/main" id="{EE9CA726-A0BB-7D9F-9293-4F44B278FA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 noProof="1"/>
          </a:p>
        </p:txBody>
      </p:sp>
      <p:sp>
        <p:nvSpPr>
          <p:cNvPr id="27651" name="Rectangle 1027">
            <a:extLst>
              <a:ext uri="{FF2B5EF4-FFF2-40B4-BE49-F238E27FC236}">
                <a16:creationId xmlns:a16="http://schemas.microsoft.com/office/drawing/2014/main" id="{AE1DA651-213B-B041-1D65-716B6D6418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556781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21975-1010-4273-9C14-99CA36AC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170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CE704A-F194-407D-95D8-5424FB104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9144000" cy="620687"/>
          </a:xfrm>
          <a:prstGeom prst="rect">
            <a:avLst/>
          </a:prstGeom>
          <a:effectLst>
            <a:outerShdw dist="12700" dir="2700000" algn="tl" rotWithShape="0">
              <a:prstClr val="black"/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55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660066"/>
          </a:solidFill>
          <a:effectLst/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4F81BD"/>
        </a:buClr>
        <a:buSzPct val="85000"/>
        <a:buFont typeface="Wingdings 2" panose="05020102010507070707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rgbClr val="C0504D"/>
        </a:buClr>
        <a:buSzPct val="70000"/>
        <a:buFont typeface="Wingdings" panose="05000000000000000000" pitchFamily="2" charset="2"/>
        <a:buChar char="¡"/>
        <a:defRPr sz="2500" kern="1200">
          <a:solidFill>
            <a:srgbClr val="114178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699E00"/>
        </a:buClr>
        <a:buSzPct val="75000"/>
        <a:buFont typeface="Wingdings 2" panose="05020102010507070707" pitchFamily="18" charset="2"/>
        <a:buChar char="÷"/>
        <a:defRPr sz="2200" kern="1200">
          <a:solidFill>
            <a:srgbClr val="2C3846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"/>
        <a:defRPr sz="1900" kern="1200">
          <a:solidFill>
            <a:srgbClr val="384D64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6">
            <a:extLst>
              <a:ext uri="{FF2B5EF4-FFF2-40B4-BE49-F238E27FC236}">
                <a16:creationId xmlns:a16="http://schemas.microsoft.com/office/drawing/2014/main" id="{E56B733E-12C3-41EA-BECC-594C7C5FC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665" y="3342513"/>
            <a:ext cx="4520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i="1" dirty="0">
                <a:latin typeface="Arial" panose="020B0604020202020204" pitchFamily="34" charset="0"/>
              </a:rPr>
              <a:t>P</a:t>
            </a:r>
            <a:r>
              <a:rPr lang="en-GB" altLang="en-US" sz="2000" baseline="-25000" dirty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F6A636F6-6E17-4F14-B927-A2972FA0B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7" y="1456966"/>
            <a:ext cx="4520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i="1" dirty="0">
                <a:latin typeface="Arial" panose="020B0604020202020204" pitchFamily="34" charset="0"/>
              </a:rPr>
              <a:t>P</a:t>
            </a:r>
            <a:r>
              <a:rPr lang="en-GB" altLang="en-US" sz="2000" baseline="-25000" dirty="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A1C8BE19-B531-45A9-8ED0-4F3980AD8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840" y="2796413"/>
            <a:ext cx="4520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i="1" dirty="0">
                <a:latin typeface="Arial" panose="020B0604020202020204" pitchFamily="34" charset="0"/>
              </a:rPr>
              <a:t>P</a:t>
            </a:r>
            <a:r>
              <a:rPr lang="en-GB" altLang="en-US" sz="2000" baseline="-250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6633" name="Rectangle 9">
            <a:extLst>
              <a:ext uri="{FF2B5EF4-FFF2-40B4-BE49-F238E27FC236}">
                <a16:creationId xmlns:a16="http://schemas.microsoft.com/office/drawing/2014/main" id="{358BF08D-75BA-43E5-AA98-859087086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7" y="288163"/>
            <a:ext cx="430824" cy="416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100" i="1">
                <a:latin typeface="Arial" panose="020B0604020202020204" pitchFamily="34" charset="0"/>
              </a:rPr>
              <a:t>P </a:t>
            </a:r>
          </a:p>
        </p:txBody>
      </p:sp>
      <p:sp>
        <p:nvSpPr>
          <p:cNvPr id="26634" name="Rectangle 10">
            <a:extLst>
              <a:ext uri="{FF2B5EF4-FFF2-40B4-BE49-F238E27FC236}">
                <a16:creationId xmlns:a16="http://schemas.microsoft.com/office/drawing/2014/main" id="{AC7E0A79-C896-4701-8101-904836BEA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1694" y="5750751"/>
            <a:ext cx="471283" cy="416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100" i="1">
                <a:latin typeface="Arial" panose="020B0604020202020204" pitchFamily="34" charset="0"/>
              </a:rPr>
              <a:t>Q </a:t>
            </a:r>
          </a:p>
        </p:txBody>
      </p:sp>
      <p:sp>
        <p:nvSpPr>
          <p:cNvPr id="26635" name="Rectangle 11">
            <a:extLst>
              <a:ext uri="{FF2B5EF4-FFF2-40B4-BE49-F238E27FC236}">
                <a16:creationId xmlns:a16="http://schemas.microsoft.com/office/drawing/2014/main" id="{72E3337D-C35D-44CC-B180-D8E4498DF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440" y="5712651"/>
            <a:ext cx="38472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26636" name="Line 12">
            <a:extLst>
              <a:ext uri="{FF2B5EF4-FFF2-40B4-BE49-F238E27FC236}">
                <a16:creationId xmlns:a16="http://schemas.microsoft.com/office/drawing/2014/main" id="{E594B262-BF99-4DC7-9A69-B27F65D000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62835" y="444730"/>
            <a:ext cx="4157662" cy="40687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37" name="Line 13">
            <a:extLst>
              <a:ext uri="{FF2B5EF4-FFF2-40B4-BE49-F238E27FC236}">
                <a16:creationId xmlns:a16="http://schemas.microsoft.com/office/drawing/2014/main" id="{6D1976C0-0422-4365-9124-C1A04AFF5A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7325" y="1210503"/>
            <a:ext cx="4338638" cy="38639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38" name="Line 14">
            <a:extLst>
              <a:ext uri="{FF2B5EF4-FFF2-40B4-BE49-F238E27FC236}">
                <a16:creationId xmlns:a16="http://schemas.microsoft.com/office/drawing/2014/main" id="{5B1FAC03-C10E-4E78-9A3F-1E914C87320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4250" y="888240"/>
            <a:ext cx="4338638" cy="3863975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39" name="Line 15">
            <a:extLst>
              <a:ext uri="{FF2B5EF4-FFF2-40B4-BE49-F238E27FC236}">
                <a16:creationId xmlns:a16="http://schemas.microsoft.com/office/drawing/2014/main" id="{B0DB8200-5D80-416F-AA98-313A2FC67B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49477" y="1324801"/>
            <a:ext cx="4157663" cy="406876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40" name="Line 16">
            <a:extLst>
              <a:ext uri="{FF2B5EF4-FFF2-40B4-BE49-F238E27FC236}">
                <a16:creationId xmlns:a16="http://schemas.microsoft.com/office/drawing/2014/main" id="{C2F0B4E8-9AE9-4877-9721-7B68D03EC32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68390" y="2990088"/>
            <a:ext cx="3519487" cy="1588"/>
          </a:xfrm>
          <a:prstGeom prst="line">
            <a:avLst/>
          </a:prstGeom>
          <a:noFill/>
          <a:ln w="19050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41" name="Line 17">
            <a:extLst>
              <a:ext uri="{FF2B5EF4-FFF2-40B4-BE49-F238E27FC236}">
                <a16:creationId xmlns:a16="http://schemas.microsoft.com/office/drawing/2014/main" id="{45728825-483E-4F72-8877-09DCA9F9AE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68390" y="3533015"/>
            <a:ext cx="2979737" cy="3175"/>
          </a:xfrm>
          <a:prstGeom prst="line">
            <a:avLst/>
          </a:prstGeom>
          <a:noFill/>
          <a:ln w="19050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42" name="Line 18">
            <a:extLst>
              <a:ext uri="{FF2B5EF4-FFF2-40B4-BE49-F238E27FC236}">
                <a16:creationId xmlns:a16="http://schemas.microsoft.com/office/drawing/2014/main" id="{29A3D101-7F79-48A0-A079-21035188FC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8389" y="1680804"/>
            <a:ext cx="3296584" cy="0"/>
          </a:xfrm>
          <a:prstGeom prst="line">
            <a:avLst/>
          </a:prstGeom>
          <a:noFill/>
          <a:ln w="19050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43" name="Rectangle 19">
            <a:extLst>
              <a:ext uri="{FF2B5EF4-FFF2-40B4-BE49-F238E27FC236}">
                <a16:creationId xmlns:a16="http://schemas.microsoft.com/office/drawing/2014/main" id="{562AD7DD-0336-4A19-B44D-4B4119EB5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5550" y="1007303"/>
            <a:ext cx="504946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i="1" dirty="0">
                <a:solidFill>
                  <a:schemeClr val="tx2"/>
                </a:solidFill>
                <a:latin typeface="Arial" panose="020B0604020202020204" pitchFamily="34" charset="0"/>
              </a:rPr>
              <a:t>S</a:t>
            </a:r>
            <a:r>
              <a:rPr lang="en-GB" altLang="en-US" baseline="-25000" dirty="0">
                <a:solidFill>
                  <a:schemeClr val="tx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6644" name="Rectangle 20">
            <a:extLst>
              <a:ext uri="{FF2B5EF4-FFF2-40B4-BE49-F238E27FC236}">
                <a16:creationId xmlns:a16="http://schemas.microsoft.com/office/drawing/2014/main" id="{9105F19B-7FB3-435B-AE3C-5E12E7DE2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222" y="109769"/>
            <a:ext cx="504946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i="1" dirty="0">
                <a:solidFill>
                  <a:schemeClr val="accent2"/>
                </a:solidFill>
                <a:latin typeface="Arial" panose="020B0604020202020204" pitchFamily="34" charset="0"/>
              </a:rPr>
              <a:t>S</a:t>
            </a:r>
            <a:r>
              <a:rPr lang="en-GB" altLang="en-US" baseline="-25000" dirty="0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6645" name="Rectangle 21">
            <a:extLst>
              <a:ext uri="{FF2B5EF4-FFF2-40B4-BE49-F238E27FC236}">
                <a16:creationId xmlns:a16="http://schemas.microsoft.com/office/drawing/2014/main" id="{E8EF3274-B514-4AA3-95DE-D19C70A3D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4852" y="4942715"/>
            <a:ext cx="522579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i="1" dirty="0">
                <a:solidFill>
                  <a:schemeClr val="tx2"/>
                </a:solidFill>
                <a:latin typeface="Arial" panose="020B0604020202020204" pitchFamily="34" charset="0"/>
              </a:rPr>
              <a:t>D</a:t>
            </a:r>
            <a:r>
              <a:rPr lang="en-GB" altLang="en-US" baseline="-25000" dirty="0">
                <a:solidFill>
                  <a:schemeClr val="tx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6646" name="Rectangle 22">
            <a:extLst>
              <a:ext uri="{FF2B5EF4-FFF2-40B4-BE49-F238E27FC236}">
                <a16:creationId xmlns:a16="http://schemas.microsoft.com/office/drawing/2014/main" id="{D9149241-24E9-4E42-B40B-0AB1CCE5E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7" y="4636328"/>
            <a:ext cx="522579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i="1" dirty="0">
                <a:solidFill>
                  <a:srgbClr val="660066"/>
                </a:solidFill>
                <a:latin typeface="Arial" panose="020B0604020202020204" pitchFamily="34" charset="0"/>
              </a:rPr>
              <a:t>D</a:t>
            </a:r>
            <a:r>
              <a:rPr lang="en-GB" altLang="en-US" baseline="-25000" dirty="0">
                <a:solidFill>
                  <a:srgbClr val="660066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6647" name="Rectangle 23">
            <a:extLst>
              <a:ext uri="{FF2B5EF4-FFF2-40B4-BE49-F238E27FC236}">
                <a16:creationId xmlns:a16="http://schemas.microsoft.com/office/drawing/2014/main" id="{1E6E4206-B023-4992-A870-2440FFEAA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6238" y="3290128"/>
            <a:ext cx="3574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solidFill>
                  <a:schemeClr val="tx2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26648" name="Rectangle 24">
            <a:extLst>
              <a:ext uri="{FF2B5EF4-FFF2-40B4-BE49-F238E27FC236}">
                <a16:creationId xmlns:a16="http://schemas.microsoft.com/office/drawing/2014/main" id="{CA9B86D2-C3F6-401D-8A5E-468675C22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6724" y="2761102"/>
            <a:ext cx="3574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solidFill>
                  <a:srgbClr val="660066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26649" name="Rectangle 25">
            <a:extLst>
              <a:ext uri="{FF2B5EF4-FFF2-40B4-BE49-F238E27FC236}">
                <a16:creationId xmlns:a16="http://schemas.microsoft.com/office/drawing/2014/main" id="{95DDE1D7-A53D-4CA5-A7C7-76B487CFC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9640" y="1454010"/>
            <a:ext cx="27647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solidFill>
                  <a:schemeClr val="accent2"/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26650" name="Rectangle 26">
            <a:extLst>
              <a:ext uri="{FF2B5EF4-FFF2-40B4-BE49-F238E27FC236}">
                <a16:creationId xmlns:a16="http://schemas.microsoft.com/office/drawing/2014/main" id="{E6BEBF9D-6E22-42A9-A977-43472F5A3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2177" y="4142615"/>
            <a:ext cx="522579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i="1" dirty="0">
                <a:solidFill>
                  <a:schemeClr val="accent2"/>
                </a:solidFill>
                <a:latin typeface="Arial" panose="020B0604020202020204" pitchFamily="34" charset="0"/>
              </a:rPr>
              <a:t>D</a:t>
            </a:r>
            <a:r>
              <a:rPr lang="en-GB" altLang="en-US" baseline="-25000" dirty="0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6651" name="Line 27">
            <a:extLst>
              <a:ext uri="{FF2B5EF4-FFF2-40B4-BE49-F238E27FC236}">
                <a16:creationId xmlns:a16="http://schemas.microsoft.com/office/drawing/2014/main" id="{49EFFE4E-45CC-4FCE-93BA-3C91F578CE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23088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52" name="Line 28">
            <a:extLst>
              <a:ext uri="{FF2B5EF4-FFF2-40B4-BE49-F238E27FC236}">
                <a16:creationId xmlns:a16="http://schemas.microsoft.com/office/drawing/2014/main" id="{CE59ED27-7E98-46D3-885D-5025A3A808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799" y="5657088"/>
            <a:ext cx="758081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53" name="Line 29">
            <a:extLst>
              <a:ext uri="{FF2B5EF4-FFF2-40B4-BE49-F238E27FC236}">
                <a16:creationId xmlns:a16="http://schemas.microsoft.com/office/drawing/2014/main" id="{53E830E9-441E-4138-A139-A8E35D5D1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96115"/>
            <a:ext cx="4338638" cy="38639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54" name="Oval 30">
            <a:extLst>
              <a:ext uri="{FF2B5EF4-FFF2-40B4-BE49-F238E27FC236}">
                <a16:creationId xmlns:a16="http://schemas.microsoft.com/office/drawing/2014/main" id="{E1664B14-025D-4C0B-9B1E-3FA8CEA9A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6600" y="2929763"/>
            <a:ext cx="127000" cy="127000"/>
          </a:xfrm>
          <a:prstGeom prst="ellipse">
            <a:avLst/>
          </a:prstGeom>
          <a:solidFill>
            <a:srgbClr val="F9DAFE"/>
          </a:solidFill>
          <a:ln w="222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655" name="Oval 31">
            <a:extLst>
              <a:ext uri="{FF2B5EF4-FFF2-40B4-BE49-F238E27FC236}">
                <a16:creationId xmlns:a16="http://schemas.microsoft.com/office/drawing/2014/main" id="{F2CE6124-2561-4BAE-BB7C-8168F2EF6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0500" y="3466338"/>
            <a:ext cx="127000" cy="127000"/>
          </a:xfrm>
          <a:prstGeom prst="ellipse">
            <a:avLst/>
          </a:prstGeom>
          <a:solidFill>
            <a:srgbClr val="DCE1FF"/>
          </a:solidFill>
          <a:ln w="222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56" name="Oval 32">
            <a:extLst>
              <a:ext uri="{FF2B5EF4-FFF2-40B4-BE49-F238E27FC236}">
                <a16:creationId xmlns:a16="http://schemas.microsoft.com/office/drawing/2014/main" id="{D54E92C6-1A3F-4D83-A4E2-69CFC45AC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1473" y="1633077"/>
            <a:ext cx="127000" cy="127000"/>
          </a:xfrm>
          <a:prstGeom prst="ellipse">
            <a:avLst/>
          </a:prstGeom>
          <a:solidFill>
            <a:srgbClr val="FFCCCC"/>
          </a:solidFill>
          <a:ln w="222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59" name="AutoShape 35">
            <a:extLst>
              <a:ext uri="{FF2B5EF4-FFF2-40B4-BE49-F238E27FC236}">
                <a16:creationId xmlns:a16="http://schemas.microsoft.com/office/drawing/2014/main" id="{4EAE4076-0DCD-4FDD-A105-F878AA2E9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011" y="1730521"/>
            <a:ext cx="2446338" cy="1466644"/>
          </a:xfrm>
          <a:prstGeom prst="flowChartAlternateProcess">
            <a:avLst/>
          </a:prstGeom>
          <a:solidFill>
            <a:srgbClr val="FFFFCC"/>
          </a:solidFill>
          <a:ln w="22225">
            <a:solidFill>
              <a:srgbClr val="660066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000" dirty="0">
                <a:solidFill>
                  <a:srgbClr val="A50021"/>
                </a:solidFill>
                <a:latin typeface="Arial" panose="020B0604020202020204" pitchFamily="34" charset="0"/>
              </a:rPr>
              <a:t>Speculators believe that the rise in price to </a:t>
            </a:r>
            <a:r>
              <a:rPr lang="en-GB" altLang="en-US" sz="2000" i="1" dirty="0">
                <a:solidFill>
                  <a:srgbClr val="A50021"/>
                </a:solidFill>
                <a:latin typeface="Arial" panose="020B0604020202020204" pitchFamily="34" charset="0"/>
              </a:rPr>
              <a:t>P</a:t>
            </a:r>
            <a:r>
              <a:rPr lang="en-GB" altLang="en-US" sz="2000" baseline="-25000" dirty="0">
                <a:solidFill>
                  <a:srgbClr val="A50021"/>
                </a:solidFill>
                <a:latin typeface="Arial" panose="020B0604020202020204" pitchFamily="34" charset="0"/>
              </a:rPr>
              <a:t>1</a:t>
            </a:r>
            <a:r>
              <a:rPr lang="en-GB" altLang="en-US" sz="2000" dirty="0">
                <a:solidFill>
                  <a:srgbClr val="A50021"/>
                </a:solidFill>
                <a:latin typeface="Arial" panose="020B0604020202020204" pitchFamily="34" charset="0"/>
              </a:rPr>
              <a:t> signifies a trend.</a:t>
            </a:r>
            <a:endParaRPr lang="en-GB" altLang="en-US" dirty="0">
              <a:solidFill>
                <a:srgbClr val="A50021"/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DD4E143F-0ADE-47F3-208D-295C0ED8B9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" y="6174482"/>
            <a:ext cx="9144001" cy="574675"/>
          </a:xfrm>
          <a:noFill/>
          <a:ln/>
          <a:effectLst/>
        </p:spPr>
        <p:txBody>
          <a:bodyPr>
            <a:normAutofit/>
          </a:bodyPr>
          <a:lstStyle/>
          <a:p>
            <a:pPr algn="ctr"/>
            <a:r>
              <a:rPr lang="en-GB" altLang="en-US" sz="2600" dirty="0">
                <a:solidFill>
                  <a:schemeClr val="tx1"/>
                </a:solidFill>
              </a:rPr>
              <a:t>Figure 1  </a:t>
            </a:r>
            <a:r>
              <a:rPr lang="en-GB" altLang="en-US" sz="2600" b="0" dirty="0">
                <a:solidFill>
                  <a:schemeClr val="tx1"/>
                </a:solidFill>
              </a:rPr>
              <a:t>Speculation: response to an initial rise in price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24C909-597D-5123-55D2-931075151F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6">
            <a:extLst>
              <a:ext uri="{FF2B5EF4-FFF2-40B4-BE49-F238E27FC236}">
                <a16:creationId xmlns:a16="http://schemas.microsoft.com/office/drawing/2014/main" id="{17E35C2D-A36E-5AA7-7A36-D55FEC924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665" y="3347737"/>
            <a:ext cx="4520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i="1" dirty="0">
                <a:latin typeface="Arial" panose="020B0604020202020204" pitchFamily="34" charset="0"/>
              </a:rPr>
              <a:t>P</a:t>
            </a:r>
            <a:r>
              <a:rPr lang="en-GB" altLang="en-US" sz="2000" baseline="-25000" dirty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02E3D476-12A3-9F58-3441-43AFF020A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343" y="2337444"/>
            <a:ext cx="4520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i="1" dirty="0">
                <a:latin typeface="Arial" panose="020B0604020202020204" pitchFamily="34" charset="0"/>
              </a:rPr>
              <a:t>P</a:t>
            </a:r>
            <a:r>
              <a:rPr lang="en-GB" altLang="en-US" sz="2000" baseline="-25000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6635" name="Rectangle 11">
            <a:extLst>
              <a:ext uri="{FF2B5EF4-FFF2-40B4-BE49-F238E27FC236}">
                <a16:creationId xmlns:a16="http://schemas.microsoft.com/office/drawing/2014/main" id="{35CE041C-F378-9659-DA01-DA495E66D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440" y="5717875"/>
            <a:ext cx="38472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26637" name="Line 13">
            <a:extLst>
              <a:ext uri="{FF2B5EF4-FFF2-40B4-BE49-F238E27FC236}">
                <a16:creationId xmlns:a16="http://schemas.microsoft.com/office/drawing/2014/main" id="{5722CABD-B13D-4F64-A323-EBC1B1133F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7325" y="1215727"/>
            <a:ext cx="4338638" cy="38639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38" name="Line 14">
            <a:extLst>
              <a:ext uri="{FF2B5EF4-FFF2-40B4-BE49-F238E27FC236}">
                <a16:creationId xmlns:a16="http://schemas.microsoft.com/office/drawing/2014/main" id="{EBB23AB4-70E1-22AF-6D97-FBF925084C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4250" y="893464"/>
            <a:ext cx="4338638" cy="3863975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39" name="Line 15">
            <a:extLst>
              <a:ext uri="{FF2B5EF4-FFF2-40B4-BE49-F238E27FC236}">
                <a16:creationId xmlns:a16="http://schemas.microsoft.com/office/drawing/2014/main" id="{AD3CB0B3-3CF5-1BCF-54E8-724290A672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49477" y="1330025"/>
            <a:ext cx="4157663" cy="406876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40" name="Line 16">
            <a:extLst>
              <a:ext uri="{FF2B5EF4-FFF2-40B4-BE49-F238E27FC236}">
                <a16:creationId xmlns:a16="http://schemas.microsoft.com/office/drawing/2014/main" id="{E0C1F72C-B92A-DC9B-4D2F-EA29BD11FF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64823" y="2550918"/>
            <a:ext cx="3065852" cy="0"/>
          </a:xfrm>
          <a:prstGeom prst="line">
            <a:avLst/>
          </a:prstGeom>
          <a:noFill/>
          <a:ln w="19050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41" name="Line 17">
            <a:extLst>
              <a:ext uri="{FF2B5EF4-FFF2-40B4-BE49-F238E27FC236}">
                <a16:creationId xmlns:a16="http://schemas.microsoft.com/office/drawing/2014/main" id="{9DC9411A-C167-FED4-ED92-E567850D451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68390" y="3538239"/>
            <a:ext cx="2979737" cy="3175"/>
          </a:xfrm>
          <a:prstGeom prst="line">
            <a:avLst/>
          </a:prstGeom>
          <a:noFill/>
          <a:ln w="19050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43" name="Rectangle 19">
            <a:extLst>
              <a:ext uri="{FF2B5EF4-FFF2-40B4-BE49-F238E27FC236}">
                <a16:creationId xmlns:a16="http://schemas.microsoft.com/office/drawing/2014/main" id="{92DC7FB9-D2AE-EB1C-A34F-245C2C80F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5550" y="1012527"/>
            <a:ext cx="504946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i="1" dirty="0">
                <a:solidFill>
                  <a:schemeClr val="tx2"/>
                </a:solidFill>
                <a:latin typeface="Arial" panose="020B0604020202020204" pitchFamily="34" charset="0"/>
              </a:rPr>
              <a:t>S</a:t>
            </a:r>
            <a:r>
              <a:rPr lang="en-GB" altLang="en-US" baseline="-25000" dirty="0">
                <a:solidFill>
                  <a:schemeClr val="tx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6645" name="Rectangle 21">
            <a:extLst>
              <a:ext uri="{FF2B5EF4-FFF2-40B4-BE49-F238E27FC236}">
                <a16:creationId xmlns:a16="http://schemas.microsoft.com/office/drawing/2014/main" id="{D8372FF2-0764-9F90-3FB5-6717F8EC6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4852" y="4947939"/>
            <a:ext cx="522579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i="1" dirty="0">
                <a:solidFill>
                  <a:schemeClr val="tx2"/>
                </a:solidFill>
                <a:latin typeface="Arial" panose="020B0604020202020204" pitchFamily="34" charset="0"/>
              </a:rPr>
              <a:t>D</a:t>
            </a:r>
            <a:r>
              <a:rPr lang="en-GB" altLang="en-US" baseline="-25000" dirty="0">
                <a:solidFill>
                  <a:schemeClr val="tx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6646" name="Rectangle 22">
            <a:extLst>
              <a:ext uri="{FF2B5EF4-FFF2-40B4-BE49-F238E27FC236}">
                <a16:creationId xmlns:a16="http://schemas.microsoft.com/office/drawing/2014/main" id="{7B67A2CB-8D12-6988-5F49-8EB8F8BC5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7" y="4641552"/>
            <a:ext cx="522579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i="1" dirty="0">
                <a:solidFill>
                  <a:srgbClr val="006600"/>
                </a:solidFill>
                <a:latin typeface="Arial" panose="020B0604020202020204" pitchFamily="34" charset="0"/>
              </a:rPr>
              <a:t>D</a:t>
            </a:r>
            <a:r>
              <a:rPr lang="en-GB" altLang="en-US" baseline="-25000" dirty="0">
                <a:solidFill>
                  <a:srgbClr val="006600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6647" name="Rectangle 23">
            <a:extLst>
              <a:ext uri="{FF2B5EF4-FFF2-40B4-BE49-F238E27FC236}">
                <a16:creationId xmlns:a16="http://schemas.microsoft.com/office/drawing/2014/main" id="{750C848F-F85D-3561-70CC-2FE88F3F1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6238" y="3295352"/>
            <a:ext cx="3574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solidFill>
                  <a:schemeClr val="tx2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26648" name="Rectangle 24">
            <a:extLst>
              <a:ext uri="{FF2B5EF4-FFF2-40B4-BE49-F238E27FC236}">
                <a16:creationId xmlns:a16="http://schemas.microsoft.com/office/drawing/2014/main" id="{483CFA67-DEB3-5D76-A7C4-BBCFAC4AE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0500" y="2048430"/>
            <a:ext cx="3574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dirty="0">
                <a:solidFill>
                  <a:schemeClr val="folHlink"/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26650" name="Rectangle 26">
            <a:extLst>
              <a:ext uri="{FF2B5EF4-FFF2-40B4-BE49-F238E27FC236}">
                <a16:creationId xmlns:a16="http://schemas.microsoft.com/office/drawing/2014/main" id="{E6DC4047-C33C-D3B4-DCAD-E07089127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2177" y="4147839"/>
            <a:ext cx="522579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i="1" dirty="0">
                <a:solidFill>
                  <a:schemeClr val="accent2"/>
                </a:solidFill>
                <a:latin typeface="Arial" panose="020B0604020202020204" pitchFamily="34" charset="0"/>
              </a:rPr>
              <a:t>D</a:t>
            </a:r>
            <a:r>
              <a:rPr lang="en-GB" altLang="en-US" baseline="-25000" dirty="0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6651" name="Line 27">
            <a:extLst>
              <a:ext uri="{FF2B5EF4-FFF2-40B4-BE49-F238E27FC236}">
                <a16:creationId xmlns:a16="http://schemas.microsoft.com/office/drawing/2014/main" id="{C4BBC0B1-AC07-E686-70E4-3623735299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28312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52" name="Line 28">
            <a:extLst>
              <a:ext uri="{FF2B5EF4-FFF2-40B4-BE49-F238E27FC236}">
                <a16:creationId xmlns:a16="http://schemas.microsoft.com/office/drawing/2014/main" id="{4995BE86-4205-E260-99B2-0CFEC6E37F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799" y="5662312"/>
            <a:ext cx="76017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53" name="Line 29">
            <a:extLst>
              <a:ext uri="{FF2B5EF4-FFF2-40B4-BE49-F238E27FC236}">
                <a16:creationId xmlns:a16="http://schemas.microsoft.com/office/drawing/2014/main" id="{216C8EB4-33A8-7E46-6215-8A9A2E5419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01339"/>
            <a:ext cx="4338638" cy="38639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55" name="Oval 31">
            <a:extLst>
              <a:ext uri="{FF2B5EF4-FFF2-40B4-BE49-F238E27FC236}">
                <a16:creationId xmlns:a16="http://schemas.microsoft.com/office/drawing/2014/main" id="{49E2F1B0-8B06-286B-B94F-BB06EC2B2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0500" y="3471562"/>
            <a:ext cx="127000" cy="127000"/>
          </a:xfrm>
          <a:prstGeom prst="ellipse">
            <a:avLst/>
          </a:prstGeom>
          <a:solidFill>
            <a:srgbClr val="DCE1FF"/>
          </a:solidFill>
          <a:ln w="222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59" name="AutoShape 35">
            <a:extLst>
              <a:ext uri="{FF2B5EF4-FFF2-40B4-BE49-F238E27FC236}">
                <a16:creationId xmlns:a16="http://schemas.microsoft.com/office/drawing/2014/main" id="{B9220C60-0B97-2172-B558-A06534AD0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6940" y="1712850"/>
            <a:ext cx="2713052" cy="1466644"/>
          </a:xfrm>
          <a:prstGeom prst="flowChartAlternateProcess">
            <a:avLst/>
          </a:prstGeom>
          <a:solidFill>
            <a:srgbClr val="FFFFCC"/>
          </a:solidFill>
          <a:ln w="22225">
            <a:solidFill>
              <a:srgbClr val="660066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000" dirty="0">
                <a:solidFill>
                  <a:srgbClr val="A50021"/>
                </a:solidFill>
                <a:latin typeface="Arial" panose="020B0604020202020204" pitchFamily="34" charset="0"/>
              </a:rPr>
              <a:t>Overshooting occurs and speculators expect prices to fall back to </a:t>
            </a:r>
            <a:r>
              <a:rPr lang="en-GB" altLang="en-US" sz="2000" i="1" dirty="0">
                <a:solidFill>
                  <a:srgbClr val="A50021"/>
                </a:solidFill>
                <a:latin typeface="Arial" panose="020B0604020202020204" pitchFamily="34" charset="0"/>
              </a:rPr>
              <a:t>P</a:t>
            </a:r>
            <a:r>
              <a:rPr lang="en-GB" altLang="en-US" sz="2000" baseline="-25000" dirty="0">
                <a:solidFill>
                  <a:srgbClr val="A50021"/>
                </a:solidFill>
                <a:latin typeface="Arial" panose="020B0604020202020204" pitchFamily="34" charset="0"/>
              </a:rPr>
              <a:t>3</a:t>
            </a:r>
            <a:r>
              <a:rPr lang="en-GB" altLang="en-US" sz="2000" dirty="0">
                <a:solidFill>
                  <a:srgbClr val="A50021"/>
                </a:solidFill>
                <a:latin typeface="Arial" panose="020B0604020202020204" pitchFamily="34" charset="0"/>
              </a:rPr>
              <a:t>.</a:t>
            </a:r>
            <a:endParaRPr lang="en-GB" altLang="en-US" dirty="0">
              <a:solidFill>
                <a:srgbClr val="A50021"/>
              </a:solidFill>
              <a:latin typeface="Arial" panose="020B0604020202020204" pitchFamily="34" charset="0"/>
            </a:endParaRPr>
          </a:p>
        </p:txBody>
      </p:sp>
      <p:sp>
        <p:nvSpPr>
          <p:cNvPr id="33" name="Rectangle 1029">
            <a:extLst>
              <a:ext uri="{FF2B5EF4-FFF2-40B4-BE49-F238E27FC236}">
                <a16:creationId xmlns:a16="http://schemas.microsoft.com/office/drawing/2014/main" id="{08BC4D6A-E53D-FE48-9160-91A7B808D8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" y="6138812"/>
            <a:ext cx="9144000" cy="574675"/>
          </a:xfrm>
          <a:noFill/>
          <a:ln/>
          <a:effectLst/>
        </p:spPr>
        <p:txBody>
          <a:bodyPr>
            <a:normAutofit/>
          </a:bodyPr>
          <a:lstStyle/>
          <a:p>
            <a:pPr algn="ctr"/>
            <a:r>
              <a:rPr lang="en-GB" altLang="en-US" sz="2600" dirty="0">
                <a:solidFill>
                  <a:schemeClr val="tx1"/>
                </a:solidFill>
              </a:rPr>
              <a:t>Figure 2 </a:t>
            </a:r>
            <a:r>
              <a:rPr lang="en-GB" altLang="en-US" sz="2600" b="0" dirty="0">
                <a:solidFill>
                  <a:schemeClr val="tx1"/>
                </a:solidFill>
              </a:rPr>
              <a:t> Speculation: response to overshooting</a:t>
            </a:r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id="{81808A4D-20C7-E3B1-3575-AC64231F24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13912" y="772217"/>
            <a:ext cx="4157662" cy="4068762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673BF4E8-D18C-336F-BEA6-3DB1C9BE8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2421" y="491480"/>
            <a:ext cx="504946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i="1" dirty="0">
                <a:solidFill>
                  <a:srgbClr val="006600"/>
                </a:solidFill>
                <a:latin typeface="Arial" panose="020B0604020202020204" pitchFamily="34" charset="0"/>
              </a:rPr>
              <a:t>S</a:t>
            </a:r>
            <a:r>
              <a:rPr lang="en-GB" altLang="en-US" baseline="-25000" dirty="0">
                <a:solidFill>
                  <a:srgbClr val="006600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FF674B1F-9D5C-8478-3299-62A89C987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7" y="1462190"/>
            <a:ext cx="45204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i="1" dirty="0">
                <a:latin typeface="Arial" panose="020B0604020202020204" pitchFamily="34" charset="0"/>
              </a:rPr>
              <a:t>P</a:t>
            </a:r>
            <a:r>
              <a:rPr lang="en-GB" altLang="en-US" sz="2000" baseline="-25000" dirty="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5" name="Line 12">
            <a:extLst>
              <a:ext uri="{FF2B5EF4-FFF2-40B4-BE49-F238E27FC236}">
                <a16:creationId xmlns:a16="http://schemas.microsoft.com/office/drawing/2014/main" id="{1BA6DFBE-80DE-B92B-51BF-13BB0B397B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62835" y="449954"/>
            <a:ext cx="4157662" cy="40687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Line 18">
            <a:extLst>
              <a:ext uri="{FF2B5EF4-FFF2-40B4-BE49-F238E27FC236}">
                <a16:creationId xmlns:a16="http://schemas.microsoft.com/office/drawing/2014/main" id="{157F64C0-559C-C813-A8C6-7DF9109C55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8389" y="1686028"/>
            <a:ext cx="3296584" cy="0"/>
          </a:xfrm>
          <a:prstGeom prst="line">
            <a:avLst/>
          </a:prstGeom>
          <a:noFill/>
          <a:ln w="19050">
            <a:solidFill>
              <a:schemeClr val="bg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20">
            <a:extLst>
              <a:ext uri="{FF2B5EF4-FFF2-40B4-BE49-F238E27FC236}">
                <a16:creationId xmlns:a16="http://schemas.microsoft.com/office/drawing/2014/main" id="{EFBDD060-4761-4D86-09B1-CB50A20DA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222" y="114993"/>
            <a:ext cx="504946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i="1" dirty="0">
                <a:solidFill>
                  <a:schemeClr val="accent2"/>
                </a:solidFill>
                <a:latin typeface="Arial" panose="020B0604020202020204" pitchFamily="34" charset="0"/>
              </a:rPr>
              <a:t>S</a:t>
            </a:r>
            <a:r>
              <a:rPr lang="en-GB" altLang="en-US" baseline="-25000" dirty="0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98C39536-2436-92BB-386E-C858CA1F9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9640" y="1459234"/>
            <a:ext cx="27647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solidFill>
                  <a:schemeClr val="accent2"/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26654" name="Oval 30">
            <a:extLst>
              <a:ext uri="{FF2B5EF4-FFF2-40B4-BE49-F238E27FC236}">
                <a16:creationId xmlns:a16="http://schemas.microsoft.com/office/drawing/2014/main" id="{173CF2BB-6C3A-FBDA-8815-7402457B8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5890" y="2480398"/>
            <a:ext cx="127000" cy="127000"/>
          </a:xfrm>
          <a:prstGeom prst="ellipse">
            <a:avLst/>
          </a:prstGeom>
          <a:solidFill>
            <a:srgbClr val="CCFFCC"/>
          </a:solidFill>
          <a:ln w="222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A5FBA7AC-6AA2-B52F-9BBB-75D08554B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7" y="303838"/>
            <a:ext cx="430824" cy="416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100" i="1">
                <a:latin typeface="Arial" panose="020B0604020202020204" pitchFamily="34" charset="0"/>
              </a:rPr>
              <a:t>P 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F2185796-2558-3E44-9998-EB0FBF413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1695" y="5750751"/>
            <a:ext cx="471283" cy="416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100" i="1">
                <a:latin typeface="Arial" panose="020B0604020202020204" pitchFamily="34" charset="0"/>
              </a:rPr>
              <a:t>Q </a:t>
            </a:r>
          </a:p>
        </p:txBody>
      </p:sp>
      <p:sp>
        <p:nvSpPr>
          <p:cNvPr id="11" name="Oval 32">
            <a:extLst>
              <a:ext uri="{FF2B5EF4-FFF2-40B4-BE49-F238E27FC236}">
                <a16:creationId xmlns:a16="http://schemas.microsoft.com/office/drawing/2014/main" id="{1A3AA818-368D-E334-B40F-AAEEA55BB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6248" y="1622627"/>
            <a:ext cx="127000" cy="127000"/>
          </a:xfrm>
          <a:prstGeom prst="ellipse">
            <a:avLst/>
          </a:prstGeom>
          <a:solidFill>
            <a:srgbClr val="FFCCCC"/>
          </a:solidFill>
          <a:ln w="222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231278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">
  <a:themeElements>
    <a:clrScheme name="Custom 62">
      <a:dk1>
        <a:srgbClr val="000000"/>
      </a:dk1>
      <a:lt1>
        <a:srgbClr val="FFFFFF"/>
      </a:lt1>
      <a:dk2>
        <a:srgbClr val="1616B2"/>
      </a:dk2>
      <a:lt2>
        <a:srgbClr val="000000"/>
      </a:lt2>
      <a:accent1>
        <a:srgbClr val="193FE1"/>
      </a:accent1>
      <a:accent2>
        <a:srgbClr val="CC0000"/>
      </a:accent2>
      <a:accent3>
        <a:srgbClr val="FFFFFF"/>
      </a:accent3>
      <a:accent4>
        <a:srgbClr val="000000"/>
      </a:accent4>
      <a:accent5>
        <a:srgbClr val="B8AAB8"/>
      </a:accent5>
      <a:accent6>
        <a:srgbClr val="B90000"/>
      </a:accent6>
      <a:hlink>
        <a:srgbClr val="663300"/>
      </a:hlink>
      <a:folHlink>
        <a:srgbClr val="006600"/>
      </a:folHlink>
    </a:clrScheme>
    <a:fontScheme name="5_Civ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7482</TotalTime>
  <Words>74</Words>
  <Application>Microsoft Office PowerPoint</Application>
  <PresentationFormat>On-screen Show (4:3)</PresentationFormat>
  <Paragraphs>35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Wingdings</vt:lpstr>
      <vt:lpstr>Wingdings 2</vt:lpstr>
      <vt:lpstr>Title</vt:lpstr>
      <vt:lpstr>Figure 1  Speculation: response to an initial rise in price</vt:lpstr>
      <vt:lpstr>Figure 2  Speculation: response to overshooting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John Sloman</dc:creator>
  <cp:lastModifiedBy>John Sloman</cp:lastModifiedBy>
  <cp:revision>326</cp:revision>
  <dcterms:created xsi:type="dcterms:W3CDTF">2002-11-17T23:04:00Z</dcterms:created>
  <dcterms:modified xsi:type="dcterms:W3CDTF">2025-01-21T15:46:48Z</dcterms:modified>
</cp:coreProperties>
</file>