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00"/>
    <a:srgbClr val="660066"/>
    <a:srgbClr val="FFFFDC"/>
    <a:srgbClr val="000099"/>
    <a:srgbClr val="0066FF"/>
    <a:srgbClr val="963800"/>
    <a:srgbClr val="864300"/>
    <a:srgbClr val="7E3F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64" autoAdjust="0"/>
    <p:restoredTop sz="94660"/>
  </p:normalViewPr>
  <p:slideViewPr>
    <p:cSldViewPr snapToGrid="0">
      <p:cViewPr varScale="1">
        <p:scale>
          <a:sx n="94" d="100"/>
          <a:sy n="94" d="100"/>
        </p:scale>
        <p:origin x="1414" y="2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21460658039506"/>
          <c:y val="3.8210295208766197E-2"/>
          <c:w val="0.83450960685346187"/>
          <c:h val="0.8282828677421125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Daily close</c:v>
                </c:pt>
              </c:strCache>
            </c:strRef>
          </c:tx>
          <c:spPr>
            <a:ln w="34925">
              <a:solidFill>
                <a:srgbClr val="963800"/>
              </a:solidFill>
              <a:prstDash val="solid"/>
            </a:ln>
          </c:spPr>
          <c:marker>
            <c:symbol val="none"/>
          </c:marker>
          <c:cat>
            <c:strRef>
              <c:f>Sheet1!$A$2:$A$23</c:f>
              <c:strCache>
                <c:ptCount val="21"/>
                <c:pt idx="0">
                  <c:v>16/02/26</c:v>
                </c:pt>
                <c:pt idx="5">
                  <c:v>23/02/26</c:v>
                </c:pt>
                <c:pt idx="10">
                  <c:v>02/03/26</c:v>
                </c:pt>
                <c:pt idx="15">
                  <c:v>09/03/26</c:v>
                </c:pt>
                <c:pt idx="20">
                  <c:v>16/03/26</c:v>
                </c:pt>
              </c:strCache>
            </c:strRef>
          </c:cat>
          <c:val>
            <c:numRef>
              <c:f>Sheet1!$B$2:$B$23</c:f>
              <c:numCache>
                <c:formatCode>General</c:formatCode>
                <c:ptCount val="22"/>
                <c:pt idx="0">
                  <c:v>67.75</c:v>
                </c:pt>
                <c:pt idx="1">
                  <c:v>67.42</c:v>
                </c:pt>
                <c:pt idx="2">
                  <c:v>70.349999999999994</c:v>
                </c:pt>
                <c:pt idx="3">
                  <c:v>71.66</c:v>
                </c:pt>
                <c:pt idx="4">
                  <c:v>71.760000000000005</c:v>
                </c:pt>
                <c:pt idx="5">
                  <c:v>71.489999999999995</c:v>
                </c:pt>
                <c:pt idx="6">
                  <c:v>70.77</c:v>
                </c:pt>
                <c:pt idx="7">
                  <c:v>70.849999999999994</c:v>
                </c:pt>
                <c:pt idx="8">
                  <c:v>70.75</c:v>
                </c:pt>
                <c:pt idx="9">
                  <c:v>72.48</c:v>
                </c:pt>
                <c:pt idx="10">
                  <c:v>77.739999999999995</c:v>
                </c:pt>
                <c:pt idx="11">
                  <c:v>81.400000000000006</c:v>
                </c:pt>
                <c:pt idx="12">
                  <c:v>81.400000000000006</c:v>
                </c:pt>
                <c:pt idx="13">
                  <c:v>85.41</c:v>
                </c:pt>
                <c:pt idx="14">
                  <c:v>92.69</c:v>
                </c:pt>
                <c:pt idx="15">
                  <c:v>98.96</c:v>
                </c:pt>
                <c:pt idx="16">
                  <c:v>87.8</c:v>
                </c:pt>
                <c:pt idx="17">
                  <c:v>91.98</c:v>
                </c:pt>
                <c:pt idx="18">
                  <c:v>100.46</c:v>
                </c:pt>
                <c:pt idx="19">
                  <c:v>103.14</c:v>
                </c:pt>
                <c:pt idx="20">
                  <c:v>100.21</c:v>
                </c:pt>
                <c:pt idx="21">
                  <c:v>103.42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BBC-4A4C-BC0D-D1390C40F65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Daily low</c:v>
                </c:pt>
              </c:strCache>
            </c:strRef>
          </c:tx>
          <c:spPr>
            <a:ln w="38100">
              <a:noFill/>
            </a:ln>
          </c:spPr>
          <c:marker>
            <c:symbol val="square"/>
            <c:size val="8"/>
            <c:spPr>
              <a:solidFill>
                <a:srgbClr val="0066FF"/>
              </a:solidFill>
              <a:ln w="19050">
                <a:solidFill>
                  <a:srgbClr val="000099"/>
                </a:solidFill>
              </a:ln>
            </c:spPr>
          </c:marker>
          <c:cat>
            <c:strRef>
              <c:f>Sheet1!$A$2:$A$23</c:f>
              <c:strCache>
                <c:ptCount val="21"/>
                <c:pt idx="0">
                  <c:v>16/02/26</c:v>
                </c:pt>
                <c:pt idx="5">
                  <c:v>23/02/26</c:v>
                </c:pt>
                <c:pt idx="10">
                  <c:v>02/03/26</c:v>
                </c:pt>
                <c:pt idx="15">
                  <c:v>09/03/26</c:v>
                </c:pt>
                <c:pt idx="20">
                  <c:v>16/03/26</c:v>
                </c:pt>
              </c:strCache>
            </c:strRef>
          </c:cat>
          <c:val>
            <c:numRef>
              <c:f>Sheet1!$C$2:$C$23</c:f>
              <c:numCache>
                <c:formatCode>General</c:formatCode>
                <c:ptCount val="22"/>
                <c:pt idx="0">
                  <c:v>66.89</c:v>
                </c:pt>
                <c:pt idx="1">
                  <c:v>66.83</c:v>
                </c:pt>
                <c:pt idx="2">
                  <c:v>67.34</c:v>
                </c:pt>
                <c:pt idx="3">
                  <c:v>70.05</c:v>
                </c:pt>
                <c:pt idx="4">
                  <c:v>71.08</c:v>
                </c:pt>
                <c:pt idx="5">
                  <c:v>70.739999999999995</c:v>
                </c:pt>
                <c:pt idx="6">
                  <c:v>70.709999999999994</c:v>
                </c:pt>
                <c:pt idx="7">
                  <c:v>70.45</c:v>
                </c:pt>
                <c:pt idx="8">
                  <c:v>69.319999999999993</c:v>
                </c:pt>
                <c:pt idx="9">
                  <c:v>70.44</c:v>
                </c:pt>
                <c:pt idx="10">
                  <c:v>75.790000000000006</c:v>
                </c:pt>
                <c:pt idx="11">
                  <c:v>77.37</c:v>
                </c:pt>
                <c:pt idx="12">
                  <c:v>80.3</c:v>
                </c:pt>
                <c:pt idx="13">
                  <c:v>81.52</c:v>
                </c:pt>
                <c:pt idx="14">
                  <c:v>83.17</c:v>
                </c:pt>
                <c:pt idx="15">
                  <c:v>83.88</c:v>
                </c:pt>
                <c:pt idx="16">
                  <c:v>81.16</c:v>
                </c:pt>
                <c:pt idx="17">
                  <c:v>86.32</c:v>
                </c:pt>
                <c:pt idx="18">
                  <c:v>93.7</c:v>
                </c:pt>
                <c:pt idx="19">
                  <c:v>97.55</c:v>
                </c:pt>
                <c:pt idx="20">
                  <c:v>99.56</c:v>
                </c:pt>
                <c:pt idx="21">
                  <c:v>100.76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2A-4690-BBED-92BE52330A6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Daily high</c:v>
                </c:pt>
              </c:strCache>
            </c:strRef>
          </c:tx>
          <c:spPr>
            <a:ln w="34925">
              <a:noFill/>
            </a:ln>
          </c:spPr>
          <c:marker>
            <c:symbol val="triangle"/>
            <c:size val="9"/>
            <c:spPr>
              <a:solidFill>
                <a:srgbClr val="FF0000"/>
              </a:solidFill>
              <a:ln w="19050">
                <a:solidFill>
                  <a:srgbClr val="800000"/>
                </a:solidFill>
              </a:ln>
            </c:spPr>
          </c:marker>
          <c:cat>
            <c:strRef>
              <c:f>Sheet1!$A$2:$A$23</c:f>
              <c:strCache>
                <c:ptCount val="21"/>
                <c:pt idx="0">
                  <c:v>16/02/26</c:v>
                </c:pt>
                <c:pt idx="5">
                  <c:v>23/02/26</c:v>
                </c:pt>
                <c:pt idx="10">
                  <c:v>02/03/26</c:v>
                </c:pt>
                <c:pt idx="15">
                  <c:v>09/03/26</c:v>
                </c:pt>
                <c:pt idx="20">
                  <c:v>16/03/26</c:v>
                </c:pt>
              </c:strCache>
            </c:strRef>
          </c:cat>
          <c:val>
            <c:numRef>
              <c:f>Sheet1!$D$2:$D$23</c:f>
              <c:numCache>
                <c:formatCode>General</c:formatCode>
                <c:ptCount val="22"/>
                <c:pt idx="0">
                  <c:v>68.05</c:v>
                </c:pt>
                <c:pt idx="1">
                  <c:v>69.03</c:v>
                </c:pt>
                <c:pt idx="2">
                  <c:v>70.680000000000007</c:v>
                </c:pt>
                <c:pt idx="3">
                  <c:v>72.13</c:v>
                </c:pt>
                <c:pt idx="4">
                  <c:v>72.319999999999993</c:v>
                </c:pt>
                <c:pt idx="5">
                  <c:v>72.48</c:v>
                </c:pt>
                <c:pt idx="6">
                  <c:v>72.239999999999995</c:v>
                </c:pt>
                <c:pt idx="7">
                  <c:v>71.790000000000006</c:v>
                </c:pt>
                <c:pt idx="8">
                  <c:v>72.59</c:v>
                </c:pt>
                <c:pt idx="9">
                  <c:v>72.989999999999995</c:v>
                </c:pt>
                <c:pt idx="10">
                  <c:v>82.11</c:v>
                </c:pt>
                <c:pt idx="11">
                  <c:v>85.05</c:v>
                </c:pt>
                <c:pt idx="12">
                  <c:v>84.45</c:v>
                </c:pt>
                <c:pt idx="13">
                  <c:v>86.28</c:v>
                </c:pt>
                <c:pt idx="14">
                  <c:v>94.55</c:v>
                </c:pt>
                <c:pt idx="15">
                  <c:v>119.4</c:v>
                </c:pt>
                <c:pt idx="16">
                  <c:v>95.08</c:v>
                </c:pt>
                <c:pt idx="17">
                  <c:v>93.25</c:v>
                </c:pt>
                <c:pt idx="18">
                  <c:v>101.8</c:v>
                </c:pt>
                <c:pt idx="19">
                  <c:v>103.9</c:v>
                </c:pt>
                <c:pt idx="20">
                  <c:v>106.51</c:v>
                </c:pt>
                <c:pt idx="21">
                  <c:v>104.98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02A-4690-BBED-92BE52330A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50800" cmpd="tri"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c:spPr>
        </c:hiLowLines>
        <c:smooth val="0"/>
        <c:axId val="213997072"/>
        <c:axId val="1"/>
      </c:lineChart>
      <c:dateAx>
        <c:axId val="213997072"/>
        <c:scaling>
          <c:orientation val="minMax"/>
        </c:scaling>
        <c:delete val="0"/>
        <c:axPos val="b"/>
        <c:numFmt formatCode="@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days"/>
        <c:majorUnit val="5"/>
        <c:majorTimeUnit val="days"/>
        <c:minorUnit val="1"/>
        <c:minorTimeUnit val="days"/>
      </c:dateAx>
      <c:valAx>
        <c:axId val="1"/>
        <c:scaling>
          <c:orientation val="minMax"/>
          <c:max val="120"/>
          <c:min val="60"/>
        </c:scaling>
        <c:delete val="0"/>
        <c:axPos val="l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numFmt formatCode="General" sourceLinked="1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3997072"/>
        <c:crosses val="autoZero"/>
        <c:crossBetween val="midCat"/>
        <c:majorUnit val="10"/>
      </c:valAx>
      <c:spPr>
        <a:noFill/>
        <a:ln w="44763">
          <a:noFill/>
        </a:ln>
      </c:spPr>
    </c:plotArea>
    <c:legend>
      <c:legendPos val="t"/>
      <c:legendEntry>
        <c:idx val="0"/>
        <c:txPr>
          <a:bodyPr/>
          <a:lstStyle/>
          <a:p>
            <a:pPr>
              <a:defRPr sz="2200" b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200" b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200" b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10600493579598869"/>
          <c:y val="3.7384671850736469E-2"/>
          <c:w val="0.49027483441602721"/>
          <c:h val="8.3287564352220317E-2"/>
        </c:manualLayout>
      </c:layout>
      <c:overlay val="1"/>
      <c:spPr>
        <a:solidFill>
          <a:srgbClr val="FFFFDC"/>
        </a:solidFill>
        <a:ln w="19050">
          <a:solidFill>
            <a:srgbClr val="660066"/>
          </a:solidFill>
        </a:ln>
      </c:spPr>
      <c:txPr>
        <a:bodyPr/>
        <a:lstStyle/>
        <a:p>
          <a:pPr>
            <a:defRPr sz="2200" b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321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0.40734</cdr:x>
      <cdr:y>0.92733</cdr:y>
    </cdr:from>
    <cdr:to>
      <cdr:x>0.60005</cdr:x>
      <cdr:y>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A9CD483-BFAE-C716-BD62-C5000E8AB427}"/>
            </a:ext>
          </a:extLst>
        </cdr:cNvPr>
        <cdr:cNvSpPr txBox="1"/>
      </cdr:nvSpPr>
      <cdr:spPr>
        <a:xfrm xmlns:a="http://schemas.openxmlformats.org/drawingml/2006/main">
          <a:off x="4035084" y="5985467"/>
          <a:ext cx="1908985" cy="469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GB" sz="2100" kern="1200" dirty="0">
              <a:latin typeface="Arial" panose="020B0604020202020204" pitchFamily="34" charset="0"/>
              <a:cs typeface="Arial" panose="020B0604020202020204" pitchFamily="34" charset="0"/>
            </a:rPr>
            <a:t>Weekdays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D2BB7D0-8A77-45B2-9F27-6EAB10D25F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43FC07E-E712-467C-8DBF-CEA68DC70A3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384A46A-D378-44FF-BA60-AC691264D1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EEF2D5D-545B-4250-8C31-7573EC63C2B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4C1DA04-D0ED-4E8B-B558-87CCEF84AE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26B14E7-E4D3-4193-806E-86EE737D6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0B1059-0265-49D6-8361-F898D9A50B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06D28776-CE62-419B-AEA1-884B8FC6CA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73A6A56-D6B1-4D2B-B626-054F4F76D7E4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692FC11-3324-4864-A232-A581102E40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1118A67-DB4D-4F56-8655-8181BF30A5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583979-0309-469F-A9FD-47EB41340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3EC459-18C8-460B-95BD-2D8997653A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17ECFB-5978-42C3-ABF9-0611F1BCBE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2CB43-3E64-4C84-8289-0CBBB4CDCD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418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0A4697-36CF-4E61-8520-47EBEF03DA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26D99-5C91-40C0-844F-6F7A0C375D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FC11C1-ADF7-416E-BCDE-B5F7FAEF8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F3F17-2826-4972-AB48-A9DAEDC39F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043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49975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269EDC-AE05-4791-BE96-ADBB72997F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838B1E-F2AB-49BA-99B2-9CD413EB46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986002-7C91-4AB5-8BAC-D24DFABC1C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8CF6B-961D-42F6-A71B-17956DF3D1E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148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5BDB57-0BF9-4D98-824D-D2E42F3B13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DB4F74-54D0-4EF3-AB93-28BDD1FEFB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722A14-B405-4543-8CD9-37E15FE96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D5819-D4BC-4E21-8926-165964D5FE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771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81A3D6-EA5E-4AE3-9EFF-8E6C4F023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C8C277-8771-4A6D-8242-13A38648B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0331F3-44F6-417B-8EA9-E8ED9061D5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846BF-A700-44FA-B244-3C65623256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404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BE9430-FB5C-4448-9540-AED6432DC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36F07D-0EDC-453B-9310-E1D17F8C67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FC295F-D5F5-4F60-BD71-89D70ACCD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8946A-3A6D-48CA-855D-08C5D55611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8071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9C08AA-FDAD-4A4F-B96E-EA8FEAF338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5DAAC07-CB16-4EAC-B3C9-A292EDF56F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3B1FD-B83A-47E9-B13B-8715AD9E02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49156-8262-496C-9C18-F4FE40F676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058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E5B9FF5-A577-459B-B795-7D5A8B36AF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5DCEAD4-93D1-489D-A8CD-44B875EEEF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E782AA9-CA8B-40CA-A146-EC1B6BA8F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9B50B-2CC0-46CB-91AE-AE79AA5C021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019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F94651F-696A-4FFD-907A-CF1B0EFE37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01D8987-A58B-47DE-A72D-7CA901AB7B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24379BE-B67E-44DF-A753-41AA86984C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706C4-414F-419B-B887-392148713D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930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0BF7A5-1B8C-49AC-91FE-AD0709F805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38E472-745D-4440-B0EF-EF09286BA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3E3A0E-82E5-4426-929F-BC0BA4269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980FD-3FA9-41D1-9217-3FA0ECD7BC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576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E7C7C0-D88D-4E23-8295-DB82490071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77A51D-5F4E-4942-BBF4-3BBD2AEA5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5EDA84-D6B2-4E33-9A27-25E08C6D3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D4D3C-144A-49AF-8046-649766BE8A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361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54039B-39CC-41C9-9C86-59AC48AD10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951788-45C5-43DA-8298-A0B728B516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8D696C5-1FAB-4EB3-8752-FD42830835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2069C72-0598-4341-9652-7C4D9FF1031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6D8F736-A4CB-49A3-8F26-29FB0E99D5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ABDBBA4-BC12-4B5C-AED7-2917920C7F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8B39E20-192D-F127-A4AD-F86A06E5728D}"/>
              </a:ext>
            </a:extLst>
          </p:cNvPr>
          <p:cNvCxnSpPr>
            <a:cxnSpLocks/>
          </p:cNvCxnSpPr>
          <p:nvPr/>
        </p:nvCxnSpPr>
        <p:spPr>
          <a:xfrm flipV="1">
            <a:off x="4794503" y="772160"/>
            <a:ext cx="0" cy="482803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7" name="Text Box 3">
            <a:extLst>
              <a:ext uri="{FF2B5EF4-FFF2-40B4-BE49-F238E27FC236}">
                <a16:creationId xmlns:a16="http://schemas.microsoft.com/office/drawing/2014/main" id="{78F70C1B-20F2-47B9-876F-DE0E55265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" y="6355695"/>
            <a:ext cx="99060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133508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133508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</a:rPr>
              <a:t>Brent spot crude oil prices ($ per barrel, daily highs, lows and close)</a:t>
            </a: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0C9C61D-58A7-438E-B683-46CE071CD3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057988"/>
              </p:ext>
            </p:extLst>
          </p:nvPr>
        </p:nvGraphicFramePr>
        <p:xfrm>
          <a:off x="-1" y="0"/>
          <a:ext cx="9906001" cy="6454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076" name="Text Box 5">
            <a:extLst>
              <a:ext uri="{FF2B5EF4-FFF2-40B4-BE49-F238E27FC236}">
                <a16:creationId xmlns:a16="http://schemas.microsoft.com/office/drawing/2014/main" id="{76479E9F-327E-4770-9CCC-D31967D35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594517" y="2990896"/>
            <a:ext cx="16160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</a:rPr>
              <a:t>$ per barrel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423CF80-DF2F-4BA6-A5BC-BD063BA5D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016" y="6118226"/>
            <a:ext cx="8634984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GB" alt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GB" altLang="en-US" sz="1300" dirty="0">
                <a:latin typeface="Arial" panose="020B0604020202020204" pitchFamily="34" charset="0"/>
                <a:cs typeface="Arial" panose="020B0604020202020204" pitchFamily="34" charset="0"/>
              </a:rPr>
              <a:t>Yahoo Finance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D40A33-C3F1-3803-FD52-61A6F66E6CFB}"/>
              </a:ext>
            </a:extLst>
          </p:cNvPr>
          <p:cNvSpPr txBox="1"/>
          <p:nvPr/>
        </p:nvSpPr>
        <p:spPr>
          <a:xfrm>
            <a:off x="1595297" y="2924088"/>
            <a:ext cx="2082622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Israel and USA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attack Iran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8DA002E-7CF1-E803-6280-0D288E8CDC24}"/>
              </a:ext>
            </a:extLst>
          </p:cNvPr>
          <p:cNvCxnSpPr>
            <a:cxnSpLocks/>
          </p:cNvCxnSpPr>
          <p:nvPr/>
        </p:nvCxnSpPr>
        <p:spPr>
          <a:xfrm flipV="1">
            <a:off x="3677920" y="2396377"/>
            <a:ext cx="1116583" cy="74915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99"/>
    </a:hlink>
    <a:folHlink>
      <a:srgbClr val="6600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1399</TotalTime>
  <Words>31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University of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127</cp:revision>
  <dcterms:created xsi:type="dcterms:W3CDTF">2009-01-30T13:13:03Z</dcterms:created>
  <dcterms:modified xsi:type="dcterms:W3CDTF">2026-03-18T09:07:02Z</dcterms:modified>
</cp:coreProperties>
</file>