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800000"/>
    <a:srgbClr val="660066"/>
    <a:srgbClr val="FFFFDC"/>
    <a:srgbClr val="000099"/>
    <a:srgbClr val="0066FF"/>
    <a:srgbClr val="963800"/>
    <a:srgbClr val="864300"/>
    <a:srgbClr val="7E3F00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1" autoAdjust="0"/>
    <p:restoredTop sz="94660"/>
  </p:normalViewPr>
  <p:slideViewPr>
    <p:cSldViewPr snapToGrid="0">
      <p:cViewPr varScale="1">
        <p:scale>
          <a:sx n="94" d="100"/>
          <a:sy n="94" d="100"/>
        </p:scale>
        <p:origin x="703" y="26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5676146206728624E-2"/>
          <c:y val="3.8210295208766204E-2"/>
          <c:w val="0.84604805168584696"/>
          <c:h val="0.82828286774211257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Daily close</c:v>
                </c:pt>
              </c:strCache>
            </c:strRef>
          </c:tx>
          <c:spPr>
            <a:ln w="34925">
              <a:solidFill>
                <a:srgbClr val="963800"/>
              </a:solidFill>
              <a:prstDash val="solid"/>
            </a:ln>
          </c:spPr>
          <c:marker>
            <c:symbol val="none"/>
          </c:marker>
          <c:cat>
            <c:strRef>
              <c:f>Sheet1!$A$2:$A$32</c:f>
              <c:strCache>
                <c:ptCount val="26"/>
                <c:pt idx="0">
                  <c:v>16/02/26</c:v>
                </c:pt>
                <c:pt idx="5">
                  <c:v>23/02/26</c:v>
                </c:pt>
                <c:pt idx="10">
                  <c:v>02/03/26</c:v>
                </c:pt>
                <c:pt idx="15">
                  <c:v>09/03/26</c:v>
                </c:pt>
                <c:pt idx="20">
                  <c:v>16/03/26</c:v>
                </c:pt>
                <c:pt idx="25">
                  <c:v>23/03/26</c:v>
                </c:pt>
              </c:strCache>
            </c:strRef>
          </c:cat>
          <c:val>
            <c:numRef>
              <c:f>Sheet1!$B$2:$B$32</c:f>
              <c:numCache>
                <c:formatCode>General</c:formatCode>
                <c:ptCount val="31"/>
                <c:pt idx="0">
                  <c:v>67.75</c:v>
                </c:pt>
                <c:pt idx="1">
                  <c:v>67.42</c:v>
                </c:pt>
                <c:pt idx="2">
                  <c:v>70.349999999999994</c:v>
                </c:pt>
                <c:pt idx="3">
                  <c:v>71.66</c:v>
                </c:pt>
                <c:pt idx="4">
                  <c:v>71.760000000000005</c:v>
                </c:pt>
                <c:pt idx="5">
                  <c:v>71.489999999999995</c:v>
                </c:pt>
                <c:pt idx="6">
                  <c:v>70.77</c:v>
                </c:pt>
                <c:pt idx="7">
                  <c:v>70.849999999999994</c:v>
                </c:pt>
                <c:pt idx="8">
                  <c:v>70.75</c:v>
                </c:pt>
                <c:pt idx="9">
                  <c:v>72.48</c:v>
                </c:pt>
                <c:pt idx="10">
                  <c:v>77.739999999999995</c:v>
                </c:pt>
                <c:pt idx="11">
                  <c:v>81.400000000000006</c:v>
                </c:pt>
                <c:pt idx="12">
                  <c:v>81.400000000000006</c:v>
                </c:pt>
                <c:pt idx="13">
                  <c:v>85.41</c:v>
                </c:pt>
                <c:pt idx="14">
                  <c:v>92.69</c:v>
                </c:pt>
                <c:pt idx="15">
                  <c:v>98.96</c:v>
                </c:pt>
                <c:pt idx="16">
                  <c:v>87.8</c:v>
                </c:pt>
                <c:pt idx="17">
                  <c:v>91.98</c:v>
                </c:pt>
                <c:pt idx="18">
                  <c:v>100.46</c:v>
                </c:pt>
                <c:pt idx="19">
                  <c:v>103.14</c:v>
                </c:pt>
                <c:pt idx="20">
                  <c:v>100.21</c:v>
                </c:pt>
                <c:pt idx="21">
                  <c:v>103.42</c:v>
                </c:pt>
                <c:pt idx="22">
                  <c:v>107.38</c:v>
                </c:pt>
                <c:pt idx="23">
                  <c:v>108.65</c:v>
                </c:pt>
                <c:pt idx="24">
                  <c:v>112.19</c:v>
                </c:pt>
                <c:pt idx="25">
                  <c:v>99.94</c:v>
                </c:pt>
                <c:pt idx="26">
                  <c:v>104.49</c:v>
                </c:pt>
                <c:pt idx="27">
                  <c:v>102.22</c:v>
                </c:pt>
                <c:pt idx="28">
                  <c:v>108.01</c:v>
                </c:pt>
                <c:pt idx="29">
                  <c:v>105.32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BBC-4A4C-BC0D-D1390C40F65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Daily low</c:v>
                </c:pt>
              </c:strCache>
            </c:strRef>
          </c:tx>
          <c:spPr>
            <a:ln w="38100">
              <a:noFill/>
            </a:ln>
          </c:spPr>
          <c:marker>
            <c:symbol val="square"/>
            <c:size val="8"/>
            <c:spPr>
              <a:solidFill>
                <a:srgbClr val="0066FF"/>
              </a:solidFill>
              <a:ln w="19050">
                <a:solidFill>
                  <a:srgbClr val="000099"/>
                </a:solidFill>
              </a:ln>
            </c:spPr>
          </c:marker>
          <c:cat>
            <c:strRef>
              <c:f>Sheet1!$A$2:$A$32</c:f>
              <c:strCache>
                <c:ptCount val="26"/>
                <c:pt idx="0">
                  <c:v>16/02/26</c:v>
                </c:pt>
                <c:pt idx="5">
                  <c:v>23/02/26</c:v>
                </c:pt>
                <c:pt idx="10">
                  <c:v>02/03/26</c:v>
                </c:pt>
                <c:pt idx="15">
                  <c:v>09/03/26</c:v>
                </c:pt>
                <c:pt idx="20">
                  <c:v>16/03/26</c:v>
                </c:pt>
                <c:pt idx="25">
                  <c:v>23/03/26</c:v>
                </c:pt>
              </c:strCache>
            </c:strRef>
          </c:cat>
          <c:val>
            <c:numRef>
              <c:f>Sheet1!$C$2:$C$32</c:f>
              <c:numCache>
                <c:formatCode>General</c:formatCode>
                <c:ptCount val="31"/>
                <c:pt idx="0">
                  <c:v>66.89</c:v>
                </c:pt>
                <c:pt idx="1">
                  <c:v>66.83</c:v>
                </c:pt>
                <c:pt idx="2">
                  <c:v>67.34</c:v>
                </c:pt>
                <c:pt idx="3">
                  <c:v>70.05</c:v>
                </c:pt>
                <c:pt idx="4">
                  <c:v>71.08</c:v>
                </c:pt>
                <c:pt idx="5">
                  <c:v>70.739999999999995</c:v>
                </c:pt>
                <c:pt idx="6">
                  <c:v>70.709999999999994</c:v>
                </c:pt>
                <c:pt idx="7">
                  <c:v>70.45</c:v>
                </c:pt>
                <c:pt idx="8">
                  <c:v>69.319999999999993</c:v>
                </c:pt>
                <c:pt idx="9">
                  <c:v>70.44</c:v>
                </c:pt>
                <c:pt idx="10">
                  <c:v>75.790000000000006</c:v>
                </c:pt>
                <c:pt idx="11">
                  <c:v>77.37</c:v>
                </c:pt>
                <c:pt idx="12">
                  <c:v>80.3</c:v>
                </c:pt>
                <c:pt idx="13">
                  <c:v>81.52</c:v>
                </c:pt>
                <c:pt idx="14">
                  <c:v>83.17</c:v>
                </c:pt>
                <c:pt idx="15">
                  <c:v>83.88</c:v>
                </c:pt>
                <c:pt idx="16">
                  <c:v>81.16</c:v>
                </c:pt>
                <c:pt idx="17">
                  <c:v>86.32</c:v>
                </c:pt>
                <c:pt idx="18">
                  <c:v>93.7</c:v>
                </c:pt>
                <c:pt idx="19">
                  <c:v>97.55</c:v>
                </c:pt>
                <c:pt idx="20">
                  <c:v>99.56</c:v>
                </c:pt>
                <c:pt idx="21">
                  <c:v>100.76</c:v>
                </c:pt>
                <c:pt idx="22">
                  <c:v>100.34</c:v>
                </c:pt>
                <c:pt idx="23">
                  <c:v>103.75</c:v>
                </c:pt>
                <c:pt idx="24">
                  <c:v>105.1</c:v>
                </c:pt>
                <c:pt idx="25">
                  <c:v>96.25</c:v>
                </c:pt>
                <c:pt idx="26">
                  <c:v>98.09</c:v>
                </c:pt>
                <c:pt idx="27">
                  <c:v>97.15</c:v>
                </c:pt>
                <c:pt idx="28">
                  <c:v>102.78</c:v>
                </c:pt>
                <c:pt idx="29">
                  <c:v>99.3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02A-4690-BBED-92BE52330A6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Daily high</c:v>
                </c:pt>
              </c:strCache>
            </c:strRef>
          </c:tx>
          <c:spPr>
            <a:ln w="34925">
              <a:noFill/>
            </a:ln>
          </c:spPr>
          <c:marker>
            <c:symbol val="triangle"/>
            <c:size val="9"/>
            <c:spPr>
              <a:solidFill>
                <a:srgbClr val="FF0000"/>
              </a:solidFill>
              <a:ln w="19050">
                <a:solidFill>
                  <a:srgbClr val="800000"/>
                </a:solidFill>
              </a:ln>
            </c:spPr>
          </c:marker>
          <c:cat>
            <c:strRef>
              <c:f>Sheet1!$A$2:$A$32</c:f>
              <c:strCache>
                <c:ptCount val="26"/>
                <c:pt idx="0">
                  <c:v>16/02/26</c:v>
                </c:pt>
                <c:pt idx="5">
                  <c:v>23/02/26</c:v>
                </c:pt>
                <c:pt idx="10">
                  <c:v>02/03/26</c:v>
                </c:pt>
                <c:pt idx="15">
                  <c:v>09/03/26</c:v>
                </c:pt>
                <c:pt idx="20">
                  <c:v>16/03/26</c:v>
                </c:pt>
                <c:pt idx="25">
                  <c:v>23/03/26</c:v>
                </c:pt>
              </c:strCache>
            </c:strRef>
          </c:cat>
          <c:val>
            <c:numRef>
              <c:f>Sheet1!$D$2:$D$32</c:f>
              <c:numCache>
                <c:formatCode>General</c:formatCode>
                <c:ptCount val="31"/>
                <c:pt idx="0">
                  <c:v>68.05</c:v>
                </c:pt>
                <c:pt idx="1">
                  <c:v>69.03</c:v>
                </c:pt>
                <c:pt idx="2">
                  <c:v>70.680000000000007</c:v>
                </c:pt>
                <c:pt idx="3">
                  <c:v>72.13</c:v>
                </c:pt>
                <c:pt idx="4">
                  <c:v>72.319999999999993</c:v>
                </c:pt>
                <c:pt idx="5">
                  <c:v>72.48</c:v>
                </c:pt>
                <c:pt idx="6">
                  <c:v>72.239999999999995</c:v>
                </c:pt>
                <c:pt idx="7">
                  <c:v>71.790000000000006</c:v>
                </c:pt>
                <c:pt idx="8">
                  <c:v>72.59</c:v>
                </c:pt>
                <c:pt idx="9">
                  <c:v>72.989999999999995</c:v>
                </c:pt>
                <c:pt idx="10">
                  <c:v>82.11</c:v>
                </c:pt>
                <c:pt idx="11">
                  <c:v>85.05</c:v>
                </c:pt>
                <c:pt idx="12">
                  <c:v>84.45</c:v>
                </c:pt>
                <c:pt idx="13">
                  <c:v>86.28</c:v>
                </c:pt>
                <c:pt idx="14">
                  <c:v>94.55</c:v>
                </c:pt>
                <c:pt idx="15">
                  <c:v>119.4</c:v>
                </c:pt>
                <c:pt idx="16">
                  <c:v>95.08</c:v>
                </c:pt>
                <c:pt idx="17">
                  <c:v>93.25</c:v>
                </c:pt>
                <c:pt idx="18">
                  <c:v>101.8</c:v>
                </c:pt>
                <c:pt idx="19">
                  <c:v>103.9</c:v>
                </c:pt>
                <c:pt idx="20">
                  <c:v>106.51</c:v>
                </c:pt>
                <c:pt idx="21">
                  <c:v>104.98</c:v>
                </c:pt>
                <c:pt idx="22">
                  <c:v>111.86</c:v>
                </c:pt>
                <c:pt idx="23">
                  <c:v>119.12</c:v>
                </c:pt>
                <c:pt idx="24">
                  <c:v>113.11</c:v>
                </c:pt>
                <c:pt idx="25">
                  <c:v>115.1</c:v>
                </c:pt>
                <c:pt idx="26">
                  <c:v>105.04</c:v>
                </c:pt>
                <c:pt idx="27">
                  <c:v>103.4</c:v>
                </c:pt>
                <c:pt idx="28">
                  <c:v>109.06</c:v>
                </c:pt>
                <c:pt idx="29">
                  <c:v>106.96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02A-4690-BBED-92BE52330A6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hiLowLines>
          <c:spPr>
            <a:ln w="50800" cmpd="tri">
              <a:solidFill>
                <a:schemeClr val="tx1">
                  <a:lumMod val="50000"/>
                  <a:lumOff val="50000"/>
                </a:schemeClr>
              </a:solidFill>
              <a:prstDash val="solid"/>
            </a:ln>
          </c:spPr>
        </c:hiLowLines>
        <c:smooth val="0"/>
        <c:axId val="213997072"/>
        <c:axId val="1"/>
      </c:lineChart>
      <c:dateAx>
        <c:axId val="213997072"/>
        <c:scaling>
          <c:orientation val="minMax"/>
        </c:scaling>
        <c:delete val="0"/>
        <c:axPos val="b"/>
        <c:numFmt formatCode="@" sourceLinked="0"/>
        <c:majorTickMark val="out"/>
        <c:minorTickMark val="none"/>
        <c:tickLblPos val="nextTo"/>
        <c:spPr>
          <a:ln w="1905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27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 val="autoZero"/>
        <c:auto val="1"/>
        <c:lblOffset val="100"/>
        <c:baseTimeUnit val="days"/>
        <c:majorUnit val="5"/>
        <c:majorTimeUnit val="days"/>
        <c:minorUnit val="1"/>
        <c:minorTimeUnit val="days"/>
      </c:dateAx>
      <c:valAx>
        <c:axId val="1"/>
        <c:scaling>
          <c:orientation val="minMax"/>
          <c:max val="120"/>
          <c:min val="60"/>
        </c:scaling>
        <c:delete val="0"/>
        <c:axPos val="l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numFmt formatCode="General" sourceLinked="1"/>
        <c:majorTickMark val="out"/>
        <c:minorTickMark val="out"/>
        <c:tickLblPos val="nextTo"/>
        <c:spPr>
          <a:ln w="1905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27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13997072"/>
        <c:crosses val="autoZero"/>
        <c:crossBetween val="midCat"/>
        <c:majorUnit val="10"/>
      </c:valAx>
      <c:spPr>
        <a:noFill/>
        <a:ln w="44763">
          <a:noFill/>
        </a:ln>
      </c:spPr>
    </c:plotArea>
    <c:legend>
      <c:legendPos val="t"/>
      <c:legendEntry>
        <c:idx val="0"/>
        <c:txPr>
          <a:bodyPr/>
          <a:lstStyle/>
          <a:p>
            <a:pPr>
              <a:defRPr sz="2200" b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2200" b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2200" b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</c:legendEntry>
      <c:layout>
        <c:manualLayout>
          <c:xMode val="edge"/>
          <c:yMode val="edge"/>
          <c:x val="0.42184024181212004"/>
          <c:y val="0.75359627993852984"/>
          <c:w val="0.49027483441602721"/>
          <c:h val="8.3287564352220317E-2"/>
        </c:manualLayout>
      </c:layout>
      <c:overlay val="1"/>
      <c:spPr>
        <a:solidFill>
          <a:srgbClr val="FFFFDC"/>
        </a:solidFill>
        <a:ln w="19050">
          <a:solidFill>
            <a:srgbClr val="660066"/>
          </a:solidFill>
        </a:ln>
      </c:spPr>
      <c:txPr>
        <a:bodyPr/>
        <a:lstStyle/>
        <a:p>
          <a:pPr>
            <a:defRPr sz="2200" b="0">
              <a:latin typeface="Arial" panose="020B0604020202020204" pitchFamily="34" charset="0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3216" b="1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0.40734</cdr:x>
      <cdr:y>0.92733</cdr:y>
    </cdr:from>
    <cdr:to>
      <cdr:x>0.60005</cdr:x>
      <cdr:y>1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AA9CD483-BFAE-C716-BD62-C5000E8AB427}"/>
            </a:ext>
          </a:extLst>
        </cdr:cNvPr>
        <cdr:cNvSpPr txBox="1"/>
      </cdr:nvSpPr>
      <cdr:spPr>
        <a:xfrm xmlns:a="http://schemas.openxmlformats.org/drawingml/2006/main">
          <a:off x="4035084" y="5985467"/>
          <a:ext cx="1908985" cy="4690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en-GB" sz="2100" kern="1200" dirty="0">
              <a:latin typeface="Arial" panose="020B0604020202020204" pitchFamily="34" charset="0"/>
              <a:cs typeface="Arial" panose="020B0604020202020204" pitchFamily="34" charset="0"/>
            </a:rPr>
            <a:t>Weekdays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7D2BB7D0-8A77-45B2-9F27-6EAB10D25FC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noProof="1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E43FC07E-E712-467C-8DBF-CEA68DC70A39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noProof="1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F384A46A-D378-44FF-BA60-AC691264D19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5EEF2D5D-545B-4250-8C31-7573EC63C2B3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44C1DA04-D0ED-4E8B-B558-87CCEF84AE5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noProof="1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826B14E7-E4D3-4193-806E-86EE737D6F4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30B1059-0265-49D6-8361-F898D9A50B7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06D28776-CE62-419B-AEA1-884B8FC6CAC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73A6A56-D6B1-4D2B-B626-054F4F76D7E4}" type="slidenum">
              <a:rPr lang="en-GB" altLang="en-US" smtClean="0"/>
              <a:pPr>
                <a:spcBef>
                  <a:spcPct val="0"/>
                </a:spcBef>
              </a:pPr>
              <a:t>1</a:t>
            </a:fld>
            <a:endParaRPr lang="en-GB" altLang="en-US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1692FC11-3324-4864-A232-A581102E409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52500" y="685800"/>
            <a:ext cx="4953000" cy="3429000"/>
          </a:xfrm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F1118A67-DB4D-4F56-8655-8181BF30A5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C583979-0309-469F-A9FD-47EB413405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C3EC459-18C8-460B-95BD-2D8997653A6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A17ECFB-5978-42C3-ABF9-0611F1BCBE9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22CB43-3E64-4C84-8289-0CBBB4CDCD0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04189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B0A4697-36CF-4E61-8520-47EBEF03DAA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3826D99-5C91-40C0-844F-6F7A0C375DE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0FC11C1-ADF7-416E-BCDE-B5F7FAEF86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EF3F17-2826-4972-AB48-A9DAEDC39FF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40431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58025" y="609600"/>
            <a:ext cx="2105025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0" y="609600"/>
            <a:ext cx="6149975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8269EDC-AE05-4791-BE96-ADBB72997F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5838B1E-F2AB-49BA-99B2-9CD413EB46E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5986002-7C91-4AB5-8BAC-D24DFABC1C0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08CF6B-961D-42F6-A71B-17956DF3D1E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51487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C5BDB57-0BF9-4D98-824D-D2E42F3B13D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5DB4F74-54D0-4EF3-AB93-28BDD1FEFB5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7722A14-B405-4543-8CD9-37E15FE962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0D5819-D4BC-4E21-8926-165964D5FEE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77719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381A3D6-EA5E-4AE3-9EFF-8E6C4F023BC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2C8C277-8771-4A6D-8242-13A38648B5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10331F3-44F6-417B-8EA9-E8ED9061D57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4846BF-A700-44FA-B244-3C656232564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74042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2950" y="1981200"/>
            <a:ext cx="41275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981200"/>
            <a:ext cx="41275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9BE9430-FB5C-4448-9540-AED6432DC5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436F07D-0EDC-453B-9310-E1D17F8C67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2FC295F-D5F5-4F60-BD71-89D70ACCD0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98946A-3A6D-48CA-855D-08C5D556119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38071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C9C08AA-FDAD-4A4F-B96E-EA8FEAF3383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85DAAC07-CB16-4EAC-B3C9-A292EDF56F1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F83B1FD-B83A-47E9-B13B-8715AD9E02B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749156-8262-496C-9C18-F4FE40F6760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70586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E5B9FF5-A577-459B-B795-7D5A8B36AF3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5DCEAD4-93D1-489D-A8CD-44B875EEEF0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E782AA9-CA8B-40CA-A146-EC1B6BA8FC9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B9B50B-2CC0-46CB-91AE-AE79AA5C021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50196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4F94651F-696A-4FFD-907A-CF1B0EFE37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01D8987-A58B-47DE-A72D-7CA901AB7B3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24379BE-B67E-44DF-A753-41AA86984C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B706C4-414F-419B-B887-392148713D1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59306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50BF7A5-1B8C-49AC-91FE-AD0709F805D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D38E472-745D-4440-B0EF-EF09286BAC6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F3E3A0E-82E5-4426-929F-BC0BA4269D7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1980FD-3FA9-41D1-9217-3FA0ECD7BCF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85765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BE7C7C0-D88D-4E23-8295-DB824900713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877A51D-5F4E-4942-BBF4-3BBD2AEA521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A5EDA84-D6B2-4E33-9A27-25E08C6D34A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AD4D3C-144A-49AF-8046-649766BE8A9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63617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8554039B-39CC-41C9-9C86-59AC48AD10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742950" y="609600"/>
            <a:ext cx="84201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02951788-45C5-43DA-8298-A0B728B516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42950" y="1981200"/>
            <a:ext cx="84201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98D696C5-1FAB-4EB3-8752-FD42830835F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noProof="1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2069C72-0598-4341-9652-7C4D9FF1031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noProof="1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C6D8F736-A4CB-49A3-8F26-29FB0E99D50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06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EABDBBA4-BC12-4B5C-AED7-2917920C7FF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E0C9C61D-58A7-438E-B683-46CE071CD3B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619900"/>
              </p:ext>
            </p:extLst>
          </p:nvPr>
        </p:nvGraphicFramePr>
        <p:xfrm>
          <a:off x="0" y="-1"/>
          <a:ext cx="10338816" cy="64545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88B39E20-192D-F127-A4AD-F86A06E5728D}"/>
              </a:ext>
            </a:extLst>
          </p:cNvPr>
          <p:cNvCxnSpPr>
            <a:cxnSpLocks/>
          </p:cNvCxnSpPr>
          <p:nvPr/>
        </p:nvCxnSpPr>
        <p:spPr>
          <a:xfrm flipV="1">
            <a:off x="3766310" y="247904"/>
            <a:ext cx="0" cy="5352288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7" name="Text Box 3">
            <a:extLst>
              <a:ext uri="{FF2B5EF4-FFF2-40B4-BE49-F238E27FC236}">
                <a16:creationId xmlns:a16="http://schemas.microsoft.com/office/drawing/2014/main" id="{78F70C1B-20F2-47B9-876F-DE0E552654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" y="6355695"/>
            <a:ext cx="990600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1335088" algn="l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1335088" algn="l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133508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133508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33508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33508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33508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33508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33508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400" dirty="0">
                <a:latin typeface="Arial" panose="020B0604020202020204" pitchFamily="34" charset="0"/>
              </a:rPr>
              <a:t>Brent crude oil prices ($ per barrel, daily highs, lows and close)</a:t>
            </a:r>
          </a:p>
        </p:txBody>
      </p:sp>
      <p:sp>
        <p:nvSpPr>
          <p:cNvPr id="3076" name="Text Box 5">
            <a:extLst>
              <a:ext uri="{FF2B5EF4-FFF2-40B4-BE49-F238E27FC236}">
                <a16:creationId xmlns:a16="http://schemas.microsoft.com/office/drawing/2014/main" id="{76479E9F-327E-4770-9CCC-D31967D35BCE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-620098" y="3013739"/>
            <a:ext cx="1616075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200" dirty="0">
                <a:latin typeface="Arial" panose="020B0604020202020204" pitchFamily="34" charset="0"/>
              </a:rPr>
              <a:t>$ per barrel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F423CF80-DF2F-4BA6-A5BC-BD063BA5D4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1459" y="6118226"/>
            <a:ext cx="9123541" cy="290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/>
            <a:r>
              <a:rPr lang="en-GB" altLang="en-US" sz="1300" i="1" dirty="0">
                <a:latin typeface="Arial" panose="020B0604020202020204" pitchFamily="34" charset="0"/>
                <a:cs typeface="Arial" panose="020B0604020202020204" pitchFamily="34" charset="0"/>
              </a:rPr>
              <a:t>Source: </a:t>
            </a:r>
            <a:r>
              <a:rPr lang="en-GB" altLang="en-US" sz="1300" dirty="0">
                <a:latin typeface="Arial" panose="020B0604020202020204" pitchFamily="34" charset="0"/>
                <a:cs typeface="Arial" panose="020B0604020202020204" pitchFamily="34" charset="0"/>
              </a:rPr>
              <a:t>Yahoo Finance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4D40A33-C3F1-3803-FD52-61A6F66E6CFB}"/>
              </a:ext>
            </a:extLst>
          </p:cNvPr>
          <p:cNvSpPr txBox="1"/>
          <p:nvPr/>
        </p:nvSpPr>
        <p:spPr>
          <a:xfrm>
            <a:off x="1113536" y="2989112"/>
            <a:ext cx="2121408" cy="76944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Israel and USA</a:t>
            </a:r>
            <a:b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attack Iran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D8DA002E-7CF1-E803-6280-0D288E8CDC24}"/>
              </a:ext>
            </a:extLst>
          </p:cNvPr>
          <p:cNvCxnSpPr>
            <a:cxnSpLocks/>
          </p:cNvCxnSpPr>
          <p:nvPr/>
        </p:nvCxnSpPr>
        <p:spPr>
          <a:xfrm flipV="1">
            <a:off x="3130475" y="2804764"/>
            <a:ext cx="578939" cy="368695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7ECE3D8F-8C54-7ECE-026D-4692F71C38E8}"/>
              </a:ext>
            </a:extLst>
          </p:cNvPr>
          <p:cNvSpPr/>
          <p:nvPr/>
        </p:nvSpPr>
        <p:spPr>
          <a:xfrm>
            <a:off x="9526018" y="134112"/>
            <a:ext cx="312927" cy="56131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000099"/>
    </a:hlink>
    <a:folHlink>
      <a:srgbClr val="66006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1517</TotalTime>
  <Words>30</Words>
  <Application>Microsoft Office PowerPoint</Application>
  <PresentationFormat>A4 Paper (210x297 mm)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Default Design</vt:lpstr>
      <vt:lpstr>PowerPoint Presentation</vt:lpstr>
    </vt:vector>
  </TitlesOfParts>
  <Company>University of Bristol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Sloman</dc:creator>
  <cp:lastModifiedBy>John Sloman</cp:lastModifiedBy>
  <cp:revision>146</cp:revision>
  <dcterms:created xsi:type="dcterms:W3CDTF">2009-01-30T13:13:03Z</dcterms:created>
  <dcterms:modified xsi:type="dcterms:W3CDTF">2026-03-29T11:43:18Z</dcterms:modified>
</cp:coreProperties>
</file>